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3.xml" ContentType="application/vnd.openxmlformats-officedocument.drawingml.chart+xml"/>
  <Override PartName="/ppt/notesSlides/notesSlide21.xml" ContentType="application/vnd.openxmlformats-officedocument.presentationml.notesSlide+xml"/>
  <Override PartName="/ppt/charts/chart14.xml" ContentType="application/vnd.openxmlformats-officedocument.drawingml.chart+xml"/>
  <Override PartName="/ppt/drawings/drawing13.xml" ContentType="application/vnd.openxmlformats-officedocument.drawingml.chartshape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1" r:id="rId2"/>
    <p:sldId id="323" r:id="rId3"/>
    <p:sldId id="258" r:id="rId4"/>
    <p:sldId id="324" r:id="rId5"/>
    <p:sldId id="325" r:id="rId6"/>
    <p:sldId id="363" r:id="rId7"/>
    <p:sldId id="366" r:id="rId8"/>
    <p:sldId id="364" r:id="rId9"/>
    <p:sldId id="367" r:id="rId10"/>
    <p:sldId id="342" r:id="rId11"/>
    <p:sldId id="327" r:id="rId12"/>
    <p:sldId id="350" r:id="rId13"/>
    <p:sldId id="351" r:id="rId14"/>
    <p:sldId id="352" r:id="rId15"/>
    <p:sldId id="353" r:id="rId16"/>
    <p:sldId id="341" r:id="rId17"/>
    <p:sldId id="328" r:id="rId18"/>
    <p:sldId id="354" r:id="rId19"/>
    <p:sldId id="355" r:id="rId20"/>
    <p:sldId id="361" r:id="rId21"/>
    <p:sldId id="362" r:id="rId22"/>
    <p:sldId id="329" r:id="rId23"/>
    <p:sldId id="358" r:id="rId24"/>
    <p:sldId id="360" r:id="rId25"/>
    <p:sldId id="345" r:id="rId26"/>
    <p:sldId id="349" r:id="rId27"/>
    <p:sldId id="346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hin Lockman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244A"/>
    <a:srgbClr val="49AFFE"/>
    <a:srgbClr val="4721FF"/>
    <a:srgbClr val="C43832"/>
    <a:srgbClr val="D63E35"/>
    <a:srgbClr val="81F75D"/>
    <a:srgbClr val="C54A3A"/>
    <a:srgbClr val="A64712"/>
    <a:srgbClr val="A65009"/>
    <a:srgbClr val="FA9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88" autoAdjust="0"/>
  </p:normalViewPr>
  <p:slideViewPr>
    <p:cSldViewPr snapToGrid="0" snapToObjects="1">
      <p:cViewPr varScale="1">
        <p:scale>
          <a:sx n="107" d="100"/>
          <a:sy n="107" d="100"/>
        </p:scale>
        <p:origin x="34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9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73682908622503E-2"/>
          <c:y val="5.81089623395495E-2"/>
          <c:w val="0.93999438445376504"/>
          <c:h val="0.68123464234966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74</c:v>
                </c:pt>
                <c:pt idx="1">
                  <c:v>39</c:v>
                </c:pt>
                <c:pt idx="2">
                  <c:v>71</c:v>
                </c:pt>
                <c:pt idx="3" formatCode="General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83</c:v>
                </c:pt>
                <c:pt idx="1">
                  <c:v>40</c:v>
                </c:pt>
                <c:pt idx="2">
                  <c:v>80</c:v>
                </c:pt>
                <c:pt idx="3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7971976"/>
        <c:axId val="157972368"/>
        <c:extLst xmlns:c16r2="http://schemas.microsoft.com/office/drawing/2015/06/chart"/>
      </c:barChart>
      <c:catAx>
        <c:axId val="157971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972368"/>
        <c:crosses val="autoZero"/>
        <c:auto val="1"/>
        <c:lblAlgn val="ctr"/>
        <c:lblOffset val="100"/>
        <c:noMultiLvlLbl val="0"/>
      </c:catAx>
      <c:valAx>
        <c:axId val="15797236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Percent</a:t>
                </a:r>
                <a:endParaRPr lang="en-US" b="1" dirty="0"/>
              </a:p>
            </c:rich>
          </c:tx>
          <c:layout>
            <c:manualLayout>
              <c:xMode val="edge"/>
              <c:yMode val="edge"/>
              <c:x val="0"/>
              <c:y val="0.3408179489692220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971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2987261197981299"/>
          <c:y val="0.82261490490214095"/>
          <c:w val="0.32293407819854097"/>
          <c:h val="0.127668671343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786063382608005E-2"/>
          <c:y val="5.81089623395495E-2"/>
          <c:w val="0.90521393661739202"/>
          <c:h val="0.6812346423496690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Males, end Round 2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On ART/all HIV+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#,##0">
                  <c:v>79</c:v>
                </c:pt>
                <c:pt idx="1">
                  <c:v>81</c:v>
                </c:pt>
                <c:pt idx="2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Females, end Round 2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On ART/all HIV+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90</c:v>
                </c:pt>
                <c:pt idx="1">
                  <c:v>82</c:v>
                </c:pt>
                <c:pt idx="2">
                  <c:v>74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881408"/>
        <c:axId val="212881800"/>
        <c:extLst xmlns:c16r2="http://schemas.microsoft.com/office/drawing/2015/06/chart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Males - Baseline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On ART/all HIV+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80</c:v>
                </c:pt>
                <c:pt idx="2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Females - Baseline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On ART/all HIV+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#,##0">
                  <c:v>56</c:v>
                </c:pt>
                <c:pt idx="1">
                  <c:v>81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882584"/>
        <c:axId val="212882192"/>
      </c:barChart>
      <c:catAx>
        <c:axId val="21288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81800"/>
        <c:crosses val="autoZero"/>
        <c:auto val="1"/>
        <c:lblAlgn val="ctr"/>
        <c:lblOffset val="100"/>
        <c:noMultiLvlLbl val="0"/>
      </c:catAx>
      <c:valAx>
        <c:axId val="2128818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40817940472842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81408"/>
        <c:crosses val="autoZero"/>
        <c:crossBetween val="between"/>
      </c:valAx>
      <c:valAx>
        <c:axId val="212882192"/>
        <c:scaling>
          <c:orientation val="minMax"/>
          <c:max val="100"/>
          <c:min val="0"/>
        </c:scaling>
        <c:delete val="1"/>
        <c:axPos val="r"/>
        <c:numFmt formatCode="General" sourceLinked="1"/>
        <c:majorTickMark val="out"/>
        <c:minorTickMark val="none"/>
        <c:tickLblPos val="nextTo"/>
        <c:crossAx val="212882584"/>
        <c:crosses val="max"/>
        <c:crossBetween val="between"/>
      </c:valAx>
      <c:catAx>
        <c:axId val="212882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8821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8186992307505598"/>
          <c:y val="0.80146926946631702"/>
          <c:w val="0.52066925638396699"/>
          <c:h val="8.9543246848739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97449803874804E-2"/>
          <c:y val="5.81089623395495E-2"/>
          <c:w val="0.90720255019612495"/>
          <c:h val="0.68123464234966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16-29 years</c:v>
                </c:pt>
              </c:strCache>
            </c:strRef>
          </c:tx>
          <c:spPr>
            <a:solidFill>
              <a:srgbClr val="94FE6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On ART/all HIV+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38</c:v>
                </c:pt>
                <c:pt idx="1">
                  <c:v>70</c:v>
                </c:pt>
                <c:pt idx="2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&gt;30 years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On ART/all HIV+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61</c:v>
                </c:pt>
                <c:pt idx="1">
                  <c:v>84</c:v>
                </c:pt>
                <c:pt idx="2">
                  <c:v>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883368"/>
        <c:axId val="212883760"/>
        <c:extLst xmlns:c16r2="http://schemas.microsoft.com/office/drawing/2015/06/chart"/>
      </c:barChart>
      <c:catAx>
        <c:axId val="212883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12883760"/>
        <c:crosses val="autoZero"/>
        <c:auto val="1"/>
        <c:lblAlgn val="ctr"/>
        <c:lblOffset val="100"/>
        <c:noMultiLvlLbl val="0"/>
      </c:catAx>
      <c:valAx>
        <c:axId val="21288376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40817940472842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83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8285090330203603"/>
          <c:y val="0.79252223680373302"/>
          <c:w val="0.32293407819854097"/>
          <c:h val="6.979822834645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735259896636704E-2"/>
          <c:y val="5.81089623395495E-2"/>
          <c:w val="0.913264740103363"/>
          <c:h val="0.6812346423496690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16-29 years, end Round 2</c:v>
                </c:pt>
              </c:strCache>
            </c:strRef>
          </c:tx>
          <c:spPr>
            <a:solidFill>
              <a:srgbClr val="45802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On ART/all HIV+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85</c:v>
                </c:pt>
                <c:pt idx="1">
                  <c:v>69</c:v>
                </c:pt>
                <c:pt idx="2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&gt;30 years, end Round 2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On ART/all HIV+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87</c:v>
                </c:pt>
                <c:pt idx="1">
                  <c:v>86</c:v>
                </c:pt>
                <c:pt idx="2">
                  <c:v>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884544"/>
        <c:axId val="212884936"/>
        <c:extLst xmlns:c16r2="http://schemas.microsoft.com/office/drawing/2015/06/chart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16-29 years, baseline</c:v>
                </c:pt>
              </c:strCache>
            </c:strRef>
          </c:tx>
          <c:spPr>
            <a:solidFill>
              <a:srgbClr val="94FE6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On ART/all HIV+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</c:v>
                </c:pt>
                <c:pt idx="1">
                  <c:v>70</c:v>
                </c:pt>
                <c:pt idx="2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&gt;30 years, baseline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On ART/all HIV+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61</c:v>
                </c:pt>
                <c:pt idx="1">
                  <c:v>84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1"/>
        <c:axId val="212509176"/>
        <c:axId val="212508784"/>
      </c:barChart>
      <c:catAx>
        <c:axId val="21288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884936"/>
        <c:crosses val="autoZero"/>
        <c:auto val="1"/>
        <c:lblAlgn val="ctr"/>
        <c:lblOffset val="100"/>
        <c:noMultiLvlLbl val="0"/>
      </c:catAx>
      <c:valAx>
        <c:axId val="21288493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40817940472842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84544"/>
        <c:crosses val="autoZero"/>
        <c:crossBetween val="between"/>
      </c:valAx>
      <c:valAx>
        <c:axId val="21250878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212509176"/>
        <c:crosses val="max"/>
        <c:crossBetween val="between"/>
      </c:valAx>
      <c:catAx>
        <c:axId val="212509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5087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5518767306148601"/>
          <c:y val="0.79483705161854801"/>
          <c:w val="0.69330528271594904"/>
          <c:h val="0.1241444298629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147459660325896E-2"/>
          <c:y val="5.81089623395495E-2"/>
          <c:w val="0.91708483282373199"/>
          <c:h val="0.68123464234966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16-24 Years</c:v>
                </c:pt>
              </c:strCache>
            </c:strRef>
          </c:tx>
          <c:spPr>
            <a:solidFill>
              <a:srgbClr val="94FE6E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Knows HIV+ status_x000d_Males</c:v>
                </c:pt>
                <c:pt idx="1">
                  <c:v>Knows HIV+ status_x000d_Females</c:v>
                </c:pt>
                <c:pt idx="2">
                  <c:v>On ART_x000d_Males</c:v>
                </c:pt>
                <c:pt idx="3">
                  <c:v>On ART_x000d_Females</c:v>
                </c:pt>
                <c:pt idx="4">
                  <c:v>Virally suppressed_x000d_Males</c:v>
                </c:pt>
                <c:pt idx="5">
                  <c:v>Virally suppressed_x000d_Females</c:v>
                </c:pt>
                <c:pt idx="6">
                  <c:v>Overall cascade: virally suppressed / all HIV+, Males</c:v>
                </c:pt>
                <c:pt idx="7">
                  <c:v>Overall cascade: virally suppressed / all HIV+, Females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63</c:v>
                </c:pt>
                <c:pt idx="1">
                  <c:v>71</c:v>
                </c:pt>
                <c:pt idx="2">
                  <c:v>86</c:v>
                </c:pt>
                <c:pt idx="3">
                  <c:v>74</c:v>
                </c:pt>
                <c:pt idx="4" formatCode="General">
                  <c:v>67</c:v>
                </c:pt>
                <c:pt idx="5" formatCode="General">
                  <c:v>92</c:v>
                </c:pt>
                <c:pt idx="6" formatCode="General">
                  <c:v>36</c:v>
                </c:pt>
                <c:pt idx="7" formatCode="General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25-34 Years</c:v>
                </c:pt>
              </c:strCache>
            </c:strRef>
          </c:tx>
          <c:spPr>
            <a:solidFill>
              <a:srgbClr val="FA9447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Knows HIV+ status_x000d_Males</c:v>
                </c:pt>
                <c:pt idx="1">
                  <c:v>Knows HIV+ status_x000d_Females</c:v>
                </c:pt>
                <c:pt idx="2">
                  <c:v>On ART_x000d_Males</c:v>
                </c:pt>
                <c:pt idx="3">
                  <c:v>On ART_x000d_Females</c:v>
                </c:pt>
                <c:pt idx="4">
                  <c:v>Virally suppressed_x000d_Males</c:v>
                </c:pt>
                <c:pt idx="5">
                  <c:v>Virally suppressed_x000d_Females</c:v>
                </c:pt>
                <c:pt idx="6">
                  <c:v>Overall cascade: virally suppressed / all HIV+, Males</c:v>
                </c:pt>
                <c:pt idx="7">
                  <c:v>Overall cascade: virally suppressed / all HIV+, Females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59</c:v>
                </c:pt>
                <c:pt idx="1">
                  <c:v>87</c:v>
                </c:pt>
                <c:pt idx="2">
                  <c:v>71</c:v>
                </c:pt>
                <c:pt idx="3">
                  <c:v>77</c:v>
                </c:pt>
                <c:pt idx="4">
                  <c:v>94</c:v>
                </c:pt>
                <c:pt idx="5">
                  <c:v>94</c:v>
                </c:pt>
                <c:pt idx="6">
                  <c:v>39</c:v>
                </c:pt>
                <c:pt idx="7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35-64 years</c:v>
                </c:pt>
              </c:strCache>
            </c:strRef>
          </c:tx>
          <c:spPr>
            <a:solidFill>
              <a:srgbClr val="C43832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Knows HIV+ status_x000d_Males</c:v>
                </c:pt>
                <c:pt idx="1">
                  <c:v>Knows HIV+ status_x000d_Females</c:v>
                </c:pt>
                <c:pt idx="2">
                  <c:v>On ART_x000d_Males</c:v>
                </c:pt>
                <c:pt idx="3">
                  <c:v>On ART_x000d_Females</c:v>
                </c:pt>
                <c:pt idx="4">
                  <c:v>Virally suppressed_x000d_Males</c:v>
                </c:pt>
                <c:pt idx="5">
                  <c:v>Virally suppressed_x000d_Females</c:v>
                </c:pt>
                <c:pt idx="6">
                  <c:v>Overall cascade: virally suppressed / all HIV+, Males</c:v>
                </c:pt>
                <c:pt idx="7">
                  <c:v>Overall cascade: virally suppressed / all HIV+, Females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85</c:v>
                </c:pt>
                <c:pt idx="1">
                  <c:v>93</c:v>
                </c:pt>
                <c:pt idx="2">
                  <c:v>88</c:v>
                </c:pt>
                <c:pt idx="3">
                  <c:v>89</c:v>
                </c:pt>
                <c:pt idx="4">
                  <c:v>96</c:v>
                </c:pt>
                <c:pt idx="5">
                  <c:v>98</c:v>
                </c:pt>
                <c:pt idx="6">
                  <c:v>72</c:v>
                </c:pt>
                <c:pt idx="7">
                  <c:v>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3A-4DDD-8DE0-4982EA0012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511136"/>
        <c:axId val="212511528"/>
        <c:extLst xmlns:c16r2="http://schemas.microsoft.com/office/drawing/2015/06/chart"/>
      </c:barChart>
      <c:catAx>
        <c:axId val="212511136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511528"/>
        <c:crosses val="autoZero"/>
        <c:auto val="1"/>
        <c:lblAlgn val="ctr"/>
        <c:lblOffset val="100"/>
        <c:noMultiLvlLbl val="0"/>
      </c:catAx>
      <c:valAx>
        <c:axId val="21251152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330" b="0">
                    <a:solidFill>
                      <a:srgbClr val="595959"/>
                    </a:solidFill>
                  </a:defRPr>
                </a:pPr>
                <a:r>
                  <a:rPr lang="en-US" sz="1330" b="0" dirty="0" smtClean="0">
                    <a:solidFill>
                      <a:srgbClr val="595959"/>
                    </a:solidFill>
                  </a:rPr>
                  <a:t>Percent</a:t>
                </a:r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51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205944295622801"/>
          <c:y val="0.85618784631087796"/>
          <c:w val="0.61131055460850903"/>
          <c:h val="0.1114047462817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303415681287201E-2"/>
          <c:y val="5.81089623395495E-2"/>
          <c:w val="0.91469658431871304"/>
          <c:h val="0.6812346423496690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16-24 Years</c:v>
                </c:pt>
              </c:strCache>
            </c:strRef>
          </c:tx>
          <c:spPr>
            <a:solidFill>
              <a:srgbClr val="37631D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Knows HIV+ status
Males</c:v>
                </c:pt>
                <c:pt idx="1">
                  <c:v>Knows HIV+ status
Females</c:v>
                </c:pt>
                <c:pt idx="2">
                  <c:v>Started ART
Males</c:v>
                </c:pt>
                <c:pt idx="3">
                  <c:v>Started ART
Females</c:v>
                </c:pt>
                <c:pt idx="4">
                  <c:v>Virally suppressed
Males</c:v>
                </c:pt>
                <c:pt idx="5">
                  <c:v>Virally suppressed
Females </c:v>
                </c:pt>
                <c:pt idx="6">
                  <c:v>Overall cascade:
Virally suppressed/
all HIV+
Males</c:v>
                </c:pt>
                <c:pt idx="7">
                  <c:v>Overall cascade:
Virally suppressed/
all HIV+
Females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89</c:v>
                </c:pt>
                <c:pt idx="1">
                  <c:v>100</c:v>
                </c:pt>
                <c:pt idx="2">
                  <c:v>84</c:v>
                </c:pt>
                <c:pt idx="3">
                  <c:v>91</c:v>
                </c:pt>
                <c:pt idx="4">
                  <c:v>91</c:v>
                </c:pt>
                <c:pt idx="5">
                  <c:v>94</c:v>
                </c:pt>
                <c:pt idx="6" formatCode="General">
                  <c:v>68</c:v>
                </c:pt>
                <c:pt idx="7" formatCode="General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25-34 Years</c:v>
                </c:pt>
              </c:strCache>
            </c:strRef>
          </c:tx>
          <c:spPr>
            <a:solidFill>
              <a:srgbClr val="A6500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Knows HIV+ status
Males</c:v>
                </c:pt>
                <c:pt idx="1">
                  <c:v>Knows HIV+ status
Females</c:v>
                </c:pt>
                <c:pt idx="2">
                  <c:v>Started ART
Males</c:v>
                </c:pt>
                <c:pt idx="3">
                  <c:v>Started ART
Females</c:v>
                </c:pt>
                <c:pt idx="4">
                  <c:v>Virally suppressed
Males</c:v>
                </c:pt>
                <c:pt idx="5">
                  <c:v>Virally suppressed
Females </c:v>
                </c:pt>
                <c:pt idx="6">
                  <c:v>Overall cascade:
Virally suppressed/
all HIV+
Males</c:v>
                </c:pt>
                <c:pt idx="7">
                  <c:v>Overall cascade:
Virally suppressed/
all HIV+
Females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85</c:v>
                </c:pt>
                <c:pt idx="1">
                  <c:v>90</c:v>
                </c:pt>
                <c:pt idx="2">
                  <c:v>85</c:v>
                </c:pt>
                <c:pt idx="3">
                  <c:v>95</c:v>
                </c:pt>
                <c:pt idx="4">
                  <c:v>96</c:v>
                </c:pt>
                <c:pt idx="5">
                  <c:v>96</c:v>
                </c:pt>
                <c:pt idx="6">
                  <c:v>69</c:v>
                </c:pt>
                <c:pt idx="7">
                  <c:v>82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35-64 years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Knows HIV+ status
Males</c:v>
                </c:pt>
                <c:pt idx="1">
                  <c:v>Knows HIV+ status
Females</c:v>
                </c:pt>
                <c:pt idx="2">
                  <c:v>Started ART
Males</c:v>
                </c:pt>
                <c:pt idx="3">
                  <c:v>Started ART
Females</c:v>
                </c:pt>
                <c:pt idx="4">
                  <c:v>Virally suppressed
Males</c:v>
                </c:pt>
                <c:pt idx="5">
                  <c:v>Virally suppressed
Females </c:v>
                </c:pt>
                <c:pt idx="6">
                  <c:v>Overall cascade:
Virally suppressed/
all HIV+
Males</c:v>
                </c:pt>
                <c:pt idx="7">
                  <c:v>Overall cascade:
Virally suppressed/
all HIV+
Females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84</c:v>
                </c:pt>
                <c:pt idx="1">
                  <c:v>94</c:v>
                </c:pt>
                <c:pt idx="2">
                  <c:v>96</c:v>
                </c:pt>
                <c:pt idx="3">
                  <c:v>98</c:v>
                </c:pt>
                <c:pt idx="4">
                  <c:v>98</c:v>
                </c:pt>
                <c:pt idx="5">
                  <c:v>99</c:v>
                </c:pt>
                <c:pt idx="6">
                  <c:v>79</c:v>
                </c:pt>
                <c:pt idx="7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512312"/>
        <c:axId val="157488760"/>
        <c:extLst xmlns:c16r2="http://schemas.microsoft.com/office/drawing/2015/06/chart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16-24 Years - Pre-Intervention</c:v>
                </c:pt>
              </c:strCache>
            </c:strRef>
          </c:tx>
          <c:spPr>
            <a:solidFill>
              <a:srgbClr val="81F75D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Knows HIV+ status
Males</c:v>
                </c:pt>
                <c:pt idx="1">
                  <c:v>Knows HIV+ status
Females</c:v>
                </c:pt>
                <c:pt idx="2">
                  <c:v>Started ART
Males</c:v>
                </c:pt>
                <c:pt idx="3">
                  <c:v>Started ART
Females</c:v>
                </c:pt>
                <c:pt idx="4">
                  <c:v>Virally suppressed
Males</c:v>
                </c:pt>
                <c:pt idx="5">
                  <c:v>Virally suppressed
Females </c:v>
                </c:pt>
                <c:pt idx="6">
                  <c:v>Overall cascade:
Virally suppressed/
all HIV+
Males</c:v>
                </c:pt>
                <c:pt idx="7">
                  <c:v>Overall cascade:
Virally suppressed/
all HIV+
Females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63</c:v>
                </c:pt>
                <c:pt idx="1">
                  <c:v>71</c:v>
                </c:pt>
                <c:pt idx="2">
                  <c:v>86</c:v>
                </c:pt>
                <c:pt idx="3">
                  <c:v>74</c:v>
                </c:pt>
                <c:pt idx="4">
                  <c:v>67</c:v>
                </c:pt>
                <c:pt idx="5">
                  <c:v>92</c:v>
                </c:pt>
                <c:pt idx="6">
                  <c:v>36</c:v>
                </c:pt>
                <c:pt idx="7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25-34 Years - Pre-Intervention</c:v>
                </c:pt>
              </c:strCache>
            </c:strRef>
          </c:tx>
          <c:spPr>
            <a:solidFill>
              <a:srgbClr val="FA94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Knows HIV+ status
Males</c:v>
                </c:pt>
                <c:pt idx="1">
                  <c:v>Knows HIV+ status
Females</c:v>
                </c:pt>
                <c:pt idx="2">
                  <c:v>Started ART
Males</c:v>
                </c:pt>
                <c:pt idx="3">
                  <c:v>Started ART
Females</c:v>
                </c:pt>
                <c:pt idx="4">
                  <c:v>Virally suppressed
Males</c:v>
                </c:pt>
                <c:pt idx="5">
                  <c:v>Virally suppressed
Females </c:v>
                </c:pt>
                <c:pt idx="6">
                  <c:v>Overall cascade:
Virally suppressed/
all HIV+
Males</c:v>
                </c:pt>
                <c:pt idx="7">
                  <c:v>Overall cascade:
Virally suppressed/
all HIV+
Females</c:v>
                </c:pt>
              </c:strCache>
            </c:strRef>
          </c:cat>
          <c:val>
            <c:numRef>
              <c:f>Sheet1!$D$2:$D$9</c:f>
              <c:numCache>
                <c:formatCode>#,##0</c:formatCode>
                <c:ptCount val="8"/>
                <c:pt idx="0">
                  <c:v>59</c:v>
                </c:pt>
                <c:pt idx="1">
                  <c:v>87</c:v>
                </c:pt>
                <c:pt idx="2">
                  <c:v>71</c:v>
                </c:pt>
                <c:pt idx="3">
                  <c:v>77</c:v>
                </c:pt>
                <c:pt idx="4">
                  <c:v>94</c:v>
                </c:pt>
                <c:pt idx="5">
                  <c:v>94</c:v>
                </c:pt>
                <c:pt idx="6">
                  <c:v>39</c:v>
                </c:pt>
                <c:pt idx="7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3A-4DDD-8DE0-4982EA0012F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35-64 Years - Pre-Intervention</c:v>
                </c:pt>
              </c:strCache>
            </c:strRef>
          </c:tx>
          <c:spPr>
            <a:solidFill>
              <a:srgbClr val="C43832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Knows HIV+ status
Males</c:v>
                </c:pt>
                <c:pt idx="1">
                  <c:v>Knows HIV+ status
Females</c:v>
                </c:pt>
                <c:pt idx="2">
                  <c:v>Started ART
Males</c:v>
                </c:pt>
                <c:pt idx="3">
                  <c:v>Started ART
Females</c:v>
                </c:pt>
                <c:pt idx="4">
                  <c:v>Virally suppressed
Males</c:v>
                </c:pt>
                <c:pt idx="5">
                  <c:v>Virally suppressed
Females </c:v>
                </c:pt>
                <c:pt idx="6">
                  <c:v>Overall cascade:
Virally suppressed/
all HIV+
Males</c:v>
                </c:pt>
                <c:pt idx="7">
                  <c:v>Overall cascade:
Virally suppressed/
all HIV+
Females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85</c:v>
                </c:pt>
                <c:pt idx="1">
                  <c:v>93</c:v>
                </c:pt>
                <c:pt idx="2">
                  <c:v>88</c:v>
                </c:pt>
                <c:pt idx="3">
                  <c:v>89</c:v>
                </c:pt>
                <c:pt idx="4">
                  <c:v>96</c:v>
                </c:pt>
                <c:pt idx="5">
                  <c:v>98</c:v>
                </c:pt>
                <c:pt idx="6">
                  <c:v>72</c:v>
                </c:pt>
                <c:pt idx="7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47360"/>
        <c:axId val="211246968"/>
      </c:barChart>
      <c:catAx>
        <c:axId val="212512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488760"/>
        <c:crosses val="autoZero"/>
        <c:auto val="1"/>
        <c:lblAlgn val="ctr"/>
        <c:lblOffset val="100"/>
        <c:noMultiLvlLbl val="0"/>
      </c:catAx>
      <c:valAx>
        <c:axId val="15748876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40817940472842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512312"/>
        <c:crosses val="autoZero"/>
        <c:crossBetween val="between"/>
      </c:valAx>
      <c:valAx>
        <c:axId val="211246968"/>
        <c:scaling>
          <c:orientation val="minMax"/>
          <c:max val="100"/>
          <c:min val="0"/>
        </c:scaling>
        <c:delete val="1"/>
        <c:axPos val="r"/>
        <c:numFmt formatCode="General" sourceLinked="1"/>
        <c:majorTickMark val="out"/>
        <c:minorTickMark val="none"/>
        <c:tickLblPos val="nextTo"/>
        <c:crossAx val="211247360"/>
        <c:crosses val="max"/>
        <c:crossBetween val="between"/>
        <c:majorUnit val="100"/>
      </c:valAx>
      <c:catAx>
        <c:axId val="211247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12469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"/>
          <c:y val="0.87712288568095598"/>
          <c:w val="0.77542955326460505"/>
          <c:h val="4.6488225430154601E-2"/>
        </c:manualLayout>
      </c:layout>
      <c:overlay val="0"/>
      <c:txPr>
        <a:bodyPr/>
        <a:lstStyle/>
        <a:p>
          <a:pPr>
            <a:defRPr sz="13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966352994344302E-2"/>
          <c:y val="5.81089623395495E-2"/>
          <c:w val="0.90452857099107098"/>
          <c:h val="0.6812346423496690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Males, End of study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90</c:v>
                </c:pt>
                <c:pt idx="1">
                  <c:v>55</c:v>
                </c:pt>
                <c:pt idx="2">
                  <c:v>82</c:v>
                </c:pt>
                <c:pt idx="3" formatCode="General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Females, End of study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92</c:v>
                </c:pt>
                <c:pt idx="1">
                  <c:v>59</c:v>
                </c:pt>
                <c:pt idx="2">
                  <c:v>86</c:v>
                </c:pt>
                <c:pt idx="3">
                  <c:v>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7973152"/>
        <c:axId val="209765096"/>
        <c:extLst xmlns:c16r2="http://schemas.microsoft.com/office/drawing/2015/06/chart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Males - Pre-Intervention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74</c:v>
                </c:pt>
                <c:pt idx="1">
                  <c:v>39</c:v>
                </c:pt>
                <c:pt idx="2">
                  <c:v>71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Females - Pre-Intervention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Sheet1!$D$2:$D$5</c:f>
              <c:numCache>
                <c:formatCode>#,##0</c:formatCode>
                <c:ptCount val="4"/>
                <c:pt idx="0">
                  <c:v>83</c:v>
                </c:pt>
                <c:pt idx="1">
                  <c:v>40</c:v>
                </c:pt>
                <c:pt idx="2">
                  <c:v>80</c:v>
                </c:pt>
                <c:pt idx="3" formatCode="General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765880"/>
        <c:axId val="209765488"/>
      </c:barChart>
      <c:catAx>
        <c:axId val="15797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65096"/>
        <c:crosses val="autoZero"/>
        <c:auto val="1"/>
        <c:lblAlgn val="ctr"/>
        <c:lblOffset val="100"/>
        <c:noMultiLvlLbl val="0"/>
      </c:catAx>
      <c:valAx>
        <c:axId val="20976509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40817940472842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973152"/>
        <c:crosses val="autoZero"/>
        <c:crossBetween val="between"/>
      </c:valAx>
      <c:valAx>
        <c:axId val="209765488"/>
        <c:scaling>
          <c:orientation val="minMax"/>
          <c:max val="100"/>
          <c:min val="0"/>
        </c:scaling>
        <c:delete val="1"/>
        <c:axPos val="r"/>
        <c:numFmt formatCode="General" sourceLinked="1"/>
        <c:majorTickMark val="out"/>
        <c:minorTickMark val="none"/>
        <c:tickLblPos val="nextTo"/>
        <c:crossAx val="209765880"/>
        <c:crosses val="max"/>
        <c:crossBetween val="between"/>
      </c:valAx>
      <c:catAx>
        <c:axId val="209765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97654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5178467817735301"/>
          <c:y val="0.84043067201419497"/>
          <c:w val="0.57053689745938596"/>
          <c:h val="9.8486784186434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73682908622503E-2"/>
          <c:y val="5.81089623395495E-2"/>
          <c:w val="0.93999438445376504"/>
          <c:h val="0.68123464234966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16-29 years</c:v>
                </c:pt>
              </c:strCache>
            </c:strRef>
          </c:tx>
          <c:spPr>
            <a:solidFill>
              <a:srgbClr val="94FE6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69</c:v>
                </c:pt>
                <c:pt idx="1">
                  <c:v>25</c:v>
                </c:pt>
                <c:pt idx="2">
                  <c:v>62</c:v>
                </c:pt>
                <c:pt idx="3" formatCode="General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30-59 years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87</c:v>
                </c:pt>
                <c:pt idx="1">
                  <c:v>46</c:v>
                </c:pt>
                <c:pt idx="2">
                  <c:v>81</c:v>
                </c:pt>
                <c:pt idx="3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&gt;60 years</c:v>
                </c:pt>
              </c:strCache>
            </c:strRef>
          </c:tx>
          <c:spPr>
            <a:solidFill>
              <a:srgbClr val="D63E3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88</c:v>
                </c:pt>
                <c:pt idx="1">
                  <c:v>49</c:v>
                </c:pt>
                <c:pt idx="2">
                  <c:v>84</c:v>
                </c:pt>
                <c:pt idx="3">
                  <c:v>36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766664"/>
        <c:axId val="209767056"/>
        <c:extLst xmlns:c16r2="http://schemas.microsoft.com/office/drawing/2015/06/chart"/>
      </c:barChart>
      <c:catAx>
        <c:axId val="20976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67056"/>
        <c:crosses val="autoZero"/>
        <c:auto val="1"/>
        <c:lblAlgn val="ctr"/>
        <c:lblOffset val="100"/>
        <c:noMultiLvlLbl val="0"/>
      </c:catAx>
      <c:valAx>
        <c:axId val="20976705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40817940472842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66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2987261197981299"/>
          <c:y val="0.81497961209779102"/>
          <c:w val="0.53274502546156099"/>
          <c:h val="0.18502038790220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16959418534194E-2"/>
          <c:y val="5.81089623395495E-2"/>
          <c:w val="0.89234201494043996"/>
          <c:h val="0.6812346423496690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16-29 years, End of study</c:v>
                </c:pt>
              </c:strCache>
            </c:strRef>
          </c:tx>
          <c:spPr>
            <a:solidFill>
              <a:srgbClr val="45802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85</c:v>
                </c:pt>
                <c:pt idx="1">
                  <c:v>41</c:v>
                </c:pt>
                <c:pt idx="2">
                  <c:v>74</c:v>
                </c:pt>
                <c:pt idx="3" formatCode="General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30-59 years, End of study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95</c:v>
                </c:pt>
                <c:pt idx="1">
                  <c:v>64</c:v>
                </c:pt>
                <c:pt idx="2">
                  <c:v>88</c:v>
                </c:pt>
                <c:pt idx="3">
                  <c:v>53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&gt;60 years, End of study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96</c:v>
                </c:pt>
                <c:pt idx="1">
                  <c:v>73</c:v>
                </c:pt>
                <c:pt idx="2">
                  <c:v>91</c:v>
                </c:pt>
                <c:pt idx="3">
                  <c:v>64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768624"/>
        <c:axId val="157487584"/>
        <c:extLst xmlns:c16r2="http://schemas.microsoft.com/office/drawing/2015/06/chart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16-29 years - Pre-intervention</c:v>
                </c:pt>
              </c:strCache>
            </c:strRef>
          </c:tx>
          <c:spPr>
            <a:solidFill>
              <a:srgbClr val="81F7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</c:v>
                </c:pt>
                <c:pt idx="1">
                  <c:v>24</c:v>
                </c:pt>
                <c:pt idx="2">
                  <c:v>62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30-59 years - Pre-intervention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Sheet1!$D$2:$D$5</c:f>
              <c:numCache>
                <c:formatCode>#,##0</c:formatCode>
                <c:ptCount val="4"/>
                <c:pt idx="0">
                  <c:v>87</c:v>
                </c:pt>
                <c:pt idx="1">
                  <c:v>46</c:v>
                </c:pt>
                <c:pt idx="2">
                  <c:v>81</c:v>
                </c:pt>
                <c:pt idx="3" formatCode="General">
                  <c:v>32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≥60 years - Pre-intervention</c:v>
                </c:pt>
              </c:strCache>
            </c:strRef>
          </c:tx>
          <c:spPr>
            <a:solidFill>
              <a:srgbClr val="D63E3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(RNA&lt;400)/on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88</c:v>
                </c:pt>
                <c:pt idx="1">
                  <c:v>49</c:v>
                </c:pt>
                <c:pt idx="2">
                  <c:v>84</c:v>
                </c:pt>
                <c:pt idx="3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488368"/>
        <c:axId val="157487976"/>
      </c:barChart>
      <c:catAx>
        <c:axId val="20976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487584"/>
        <c:crosses val="autoZero"/>
        <c:auto val="1"/>
        <c:lblAlgn val="ctr"/>
        <c:lblOffset val="100"/>
        <c:noMultiLvlLbl val="0"/>
      </c:catAx>
      <c:valAx>
        <c:axId val="15748758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40817940472842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68624"/>
        <c:crosses val="autoZero"/>
        <c:crossBetween val="between"/>
      </c:valAx>
      <c:valAx>
        <c:axId val="15748797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57488368"/>
        <c:crosses val="max"/>
        <c:crossBetween val="between"/>
      </c:valAx>
      <c:catAx>
        <c:axId val="157488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74879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762186777934799"/>
          <c:y val="0.84806598998911598"/>
          <c:w val="0.83702200686452699"/>
          <c:h val="9.5941678194794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57082176498003E-2"/>
          <c:y val="5.81089623395495E-2"/>
          <c:w val="0.90574291782350203"/>
          <c:h val="0.68123464234966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(RNA&lt;500)/on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56</c:v>
                </c:pt>
                <c:pt idx="1">
                  <c:v>82</c:v>
                </c:pt>
                <c:pt idx="2">
                  <c:v>85</c:v>
                </c:pt>
                <c:pt idx="3" formatCode="General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(RNA&lt;500)/on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70</c:v>
                </c:pt>
                <c:pt idx="1">
                  <c:v>79</c:v>
                </c:pt>
                <c:pt idx="2">
                  <c:v>86</c:v>
                </c:pt>
                <c:pt idx="3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8052104"/>
        <c:axId val="158052496"/>
        <c:extLst xmlns:c16r2="http://schemas.microsoft.com/office/drawing/2015/06/chart"/>
      </c:barChart>
      <c:catAx>
        <c:axId val="158052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052496"/>
        <c:crosses val="autoZero"/>
        <c:auto val="1"/>
        <c:lblAlgn val="ctr"/>
        <c:lblOffset val="100"/>
        <c:noMultiLvlLbl val="0"/>
      </c:catAx>
      <c:valAx>
        <c:axId val="15805249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40817940472842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5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8857828016343299"/>
          <c:y val="0.78789260717410303"/>
          <c:w val="0.32293407819854097"/>
          <c:h val="7.44278579760862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181500246112795E-2"/>
          <c:y val="8.8049295955995005E-2"/>
          <c:w val="0.90981849975388696"/>
          <c:h val="0.6812346423496690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Males, after 2 years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(RNA&lt;500)/on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95</c:v>
                </c:pt>
                <c:pt idx="1">
                  <c:v>91</c:v>
                </c:pt>
                <c:pt idx="2">
                  <c:v>88</c:v>
                </c:pt>
                <c:pt idx="3" formatCode="General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Females, 2 years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i="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(RNA&lt;500)/on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97</c:v>
                </c:pt>
                <c:pt idx="1">
                  <c:v>95</c:v>
                </c:pt>
                <c:pt idx="2">
                  <c:v>82</c:v>
                </c:pt>
                <c:pt idx="3">
                  <c:v>82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8053280"/>
        <c:axId val="158054064"/>
        <c:extLst xmlns:c16r2="http://schemas.microsoft.com/office/drawing/2015/06/chart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Males, baseline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(RNA&lt;500)/on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56</c:v>
                </c:pt>
                <c:pt idx="1">
                  <c:v>82</c:v>
                </c:pt>
                <c:pt idx="2">
                  <c:v>85</c:v>
                </c:pt>
                <c:pt idx="3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Females, baseline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baseline="0"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(RNA&lt;500)/on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Sheet1!$D$2:$D$5</c:f>
              <c:numCache>
                <c:formatCode>#,##0</c:formatCode>
                <c:ptCount val="4"/>
                <c:pt idx="0">
                  <c:v>70</c:v>
                </c:pt>
                <c:pt idx="1">
                  <c:v>79</c:v>
                </c:pt>
                <c:pt idx="2">
                  <c:v>86</c:v>
                </c:pt>
                <c:pt idx="3" formatCode="General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57400"/>
        <c:axId val="158054456"/>
      </c:barChart>
      <c:catAx>
        <c:axId val="15805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054064"/>
        <c:crosses val="autoZero"/>
        <c:auto val="1"/>
        <c:lblAlgn val="ctr"/>
        <c:lblOffset val="100"/>
        <c:noMultiLvlLbl val="0"/>
      </c:catAx>
      <c:valAx>
        <c:axId val="15805406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 dirty="0" smtClean="0">
                    <a:solidFill>
                      <a:srgbClr val="595959"/>
                    </a:solidFill>
                  </a:rPr>
                  <a:t>Percent</a:t>
                </a:r>
                <a:endParaRPr lang="en-US" baseline="0" dirty="0">
                  <a:solidFill>
                    <a:srgbClr val="595959"/>
                  </a:solidFill>
                </a:endParaRPr>
              </a:p>
            </c:rich>
          </c:tx>
          <c:layout>
            <c:manualLayout>
              <c:xMode val="edge"/>
              <c:yMode val="edge"/>
              <c:x val="1.4723915569126299E-3"/>
              <c:y val="0.3477273394959929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053280"/>
        <c:crosses val="autoZero"/>
        <c:crossBetween val="between"/>
      </c:valAx>
      <c:valAx>
        <c:axId val="15805445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211557400"/>
        <c:crosses val="max"/>
        <c:crossBetween val="between"/>
      </c:valAx>
      <c:catAx>
        <c:axId val="211557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0544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9539397137213502"/>
          <c:y val="0.82353382910469497"/>
          <c:w val="0.49367091033723898"/>
          <c:h val="0.10388451443569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97449803874804E-2"/>
          <c:y val="5.81089623395495E-2"/>
          <c:w val="0.90720255019612495"/>
          <c:h val="0.68123464234966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15-24 years</c:v>
                </c:pt>
              </c:strCache>
            </c:strRef>
          </c:tx>
          <c:spPr>
            <a:solidFill>
              <a:srgbClr val="94FE6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(RNA&lt;500)/on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50</c:v>
                </c:pt>
                <c:pt idx="1">
                  <c:v>64</c:v>
                </c:pt>
                <c:pt idx="2">
                  <c:v>81</c:v>
                </c:pt>
                <c:pt idx="3" formatCode="General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&gt;24 years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(RNA&lt;500)/on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67</c:v>
                </c:pt>
                <c:pt idx="1">
                  <c:v>82</c:v>
                </c:pt>
                <c:pt idx="2">
                  <c:v>86</c:v>
                </c:pt>
                <c:pt idx="3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557792"/>
        <c:axId val="211558184"/>
        <c:extLst xmlns:c16r2="http://schemas.microsoft.com/office/drawing/2015/06/chart"/>
      </c:barChart>
      <c:catAx>
        <c:axId val="21155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11558184"/>
        <c:crosses val="autoZero"/>
        <c:auto val="1"/>
        <c:lblAlgn val="ctr"/>
        <c:lblOffset val="100"/>
        <c:noMultiLvlLbl val="0"/>
      </c:catAx>
      <c:valAx>
        <c:axId val="21155818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40817940472842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5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8285090330203603"/>
          <c:y val="0.79252223680373302"/>
          <c:w val="0.32293407819854097"/>
          <c:h val="6.979822834645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735259896636704E-2"/>
          <c:y val="5.81089623395495E-2"/>
          <c:w val="0.913264740103363"/>
          <c:h val="0.6812346423496690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15-24 Years, 2 years</c:v>
                </c:pt>
              </c:strCache>
            </c:strRef>
          </c:tx>
          <c:spPr>
            <a:solidFill>
              <a:srgbClr val="45802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(RNA&lt;500)/on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87</c:v>
                </c:pt>
                <c:pt idx="1">
                  <c:v>90</c:v>
                </c:pt>
                <c:pt idx="2">
                  <c:v>82</c:v>
                </c:pt>
                <c:pt idx="3" formatCode="General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&gt;24 Years, at 2 years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(RNA&lt;500)/on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97</c:v>
                </c:pt>
                <c:pt idx="1">
                  <c:v>94</c:v>
                </c:pt>
                <c:pt idx="2">
                  <c:v>90</c:v>
                </c:pt>
                <c:pt idx="3">
                  <c:v>81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559360"/>
        <c:axId val="211559752"/>
        <c:extLst xmlns:c16r2="http://schemas.microsoft.com/office/drawing/2015/06/chart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15-24 Years, baseline</c:v>
                </c:pt>
              </c:strCache>
            </c:strRef>
          </c:tx>
          <c:spPr>
            <a:solidFill>
              <a:srgbClr val="94FE6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(RNA&lt;500)/on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64</c:v>
                </c:pt>
                <c:pt idx="2">
                  <c:v>81</c:v>
                </c:pt>
                <c:pt idx="3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&gt;24 Years, baseline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Virally suppressed (RNA&lt;500)/on ART</c:v>
                </c:pt>
                <c:pt idx="3">
                  <c:v>Virally suppressed/all HIV+</c:v>
                </c:pt>
              </c:strCache>
            </c:strRef>
          </c:cat>
          <c:val>
            <c:numRef>
              <c:f>Sheet1!$D$2:$D$5</c:f>
              <c:numCache>
                <c:formatCode>#,##0</c:formatCode>
                <c:ptCount val="4"/>
                <c:pt idx="0">
                  <c:v>67</c:v>
                </c:pt>
                <c:pt idx="1">
                  <c:v>82</c:v>
                </c:pt>
                <c:pt idx="2">
                  <c:v>86</c:v>
                </c:pt>
                <c:pt idx="3" formatCode="General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1"/>
        <c:axId val="211560536"/>
        <c:axId val="211560144"/>
      </c:barChart>
      <c:catAx>
        <c:axId val="21155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1559752"/>
        <c:crosses val="autoZero"/>
        <c:auto val="1"/>
        <c:lblAlgn val="ctr"/>
        <c:lblOffset val="100"/>
        <c:noMultiLvlLbl val="0"/>
      </c:catAx>
      <c:valAx>
        <c:axId val="21155975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40817940472842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59360"/>
        <c:crosses val="autoZero"/>
        <c:crossBetween val="between"/>
      </c:valAx>
      <c:valAx>
        <c:axId val="21156014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211560536"/>
        <c:crosses val="max"/>
        <c:crossBetween val="between"/>
      </c:valAx>
      <c:catAx>
        <c:axId val="211560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15601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6257598921268899"/>
          <c:y val="0.79483705161854801"/>
          <c:w val="0.54725717275031305"/>
          <c:h val="0.1241444298629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894480973383501E-2"/>
          <c:y val="5.81089623395495E-2"/>
          <c:w val="0.90556069506048897"/>
          <c:h val="0.68123464234966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On ART/all HIV+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52</c:v>
                </c:pt>
                <c:pt idx="1">
                  <c:v>80</c:v>
                </c:pt>
                <c:pt idx="2" formatCode="General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72-46F5-97A9-DEAA2F151E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Knows HIV+ Status/all HIV+</c:v>
                </c:pt>
                <c:pt idx="1">
                  <c:v>On ART/previously diagnosed</c:v>
                </c:pt>
                <c:pt idx="2">
                  <c:v>On ART/all HIV+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56</c:v>
                </c:pt>
                <c:pt idx="1">
                  <c:v>81</c:v>
                </c:pt>
                <c:pt idx="2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90-441D-838B-9EBA74EA8F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157489152"/>
        <c:axId val="157969624"/>
        <c:extLst xmlns:c16r2="http://schemas.microsoft.com/office/drawing/2015/06/chart"/>
      </c:barChart>
      <c:catAx>
        <c:axId val="15748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969624"/>
        <c:crosses val="autoZero"/>
        <c:auto val="0"/>
        <c:lblAlgn val="ctr"/>
        <c:lblOffset val="100"/>
        <c:noMultiLvlLbl val="0"/>
      </c:catAx>
      <c:valAx>
        <c:axId val="15796962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40817940472842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48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4874173041925599"/>
          <c:y val="0.80166046952464298"/>
          <c:w val="0.32293407819854097"/>
          <c:h val="8.9378665178810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7-16T18:04:31.721" idx="5">
    <p:pos x="4284" y="324"/>
    <p:text>I used the population-level coverage (rather than closed cohort coverage). Is that optimal?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0.53303</cdr:x>
      <cdr:y>0.05707</cdr:y>
    </cdr:from>
    <cdr:to>
      <cdr:x>0.53393</cdr:x>
      <cdr:y>0.74071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4507928" y="284784"/>
          <a:ext cx="7612" cy="341134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0.76569</cdr:x>
      <cdr:y>0.05964</cdr:y>
    </cdr:from>
    <cdr:to>
      <cdr:x>0.76659</cdr:x>
      <cdr:y>0.74328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475538" y="297612"/>
          <a:ext cx="7611" cy="341134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0.29784</cdr:x>
      <cdr:y>0.07082</cdr:y>
    </cdr:from>
    <cdr:to>
      <cdr:x>0.29874</cdr:x>
      <cdr:y>0.75446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2518888" y="353376"/>
          <a:ext cx="7612" cy="341134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0.69963</cdr:x>
      <cdr:y>0.05801</cdr:y>
    </cdr:from>
    <cdr:to>
      <cdr:x>0.70053</cdr:x>
      <cdr:y>0.74165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5303423" y="318246"/>
          <a:ext cx="6822" cy="375072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0.39519</cdr:x>
      <cdr:y>0.05718</cdr:y>
    </cdr:from>
    <cdr:to>
      <cdr:x>0.39609</cdr:x>
      <cdr:y>0.74082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2995688" y="313709"/>
          <a:ext cx="6822" cy="375072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0.69759</cdr:x>
      <cdr:y>0.05657</cdr:y>
    </cdr:from>
    <cdr:to>
      <cdr:x>0.69849</cdr:x>
      <cdr:y>0.73824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6187426" y="310366"/>
          <a:ext cx="7982" cy="3739914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0.69418</cdr:x>
      <cdr:y>0.05655</cdr:y>
    </cdr:from>
    <cdr:to>
      <cdr:x>0.69508</cdr:x>
      <cdr:y>0.73822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157158" y="310243"/>
          <a:ext cx="7983" cy="3739914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absSizeAnchor xmlns:cdr="http://schemas.openxmlformats.org/drawingml/2006/chartDrawing">
    <cdr:from>
      <cdr:x>0.53673</cdr:x>
      <cdr:y>0.05633</cdr:y>
    </cdr:from>
    <cdr:ext cx="7982" cy="3739914"/>
    <cdr:cxnSp macro="">
      <cdr:nvCxnSpPr>
        <cdr:cNvPr id="2" name="Straight Connector 1"/>
        <cdr:cNvCxnSpPr/>
      </cdr:nvCxnSpPr>
      <cdr:spPr>
        <a:xfrm xmlns:a="http://schemas.openxmlformats.org/drawingml/2006/main">
          <a:off x="4760628" y="309038"/>
          <a:ext cx="7982" cy="3739914"/>
        </a:xfrm>
        <a:prstGeom xmlns:a="http://schemas.openxmlformats.org/drawingml/2006/main" prst="line">
          <a:avLst/>
        </a:prstGeom>
        <a:ln xmlns:a="http://schemas.openxmlformats.org/drawingml/2006/main" w="762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absSizeAnchor>
  <cdr:relSizeAnchor xmlns:cdr="http://schemas.openxmlformats.org/drawingml/2006/chartDrawing">
    <cdr:from>
      <cdr:x>0.30764</cdr:x>
      <cdr:y>0.09873</cdr:y>
    </cdr:from>
    <cdr:to>
      <cdr:x>0.35823</cdr:x>
      <cdr:y>0.15202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728703" y="541672"/>
          <a:ext cx="448682" cy="2923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300" b="1" dirty="0" smtClean="0"/>
            <a:t>86</a:t>
          </a:r>
          <a:endParaRPr lang="en-US" sz="1300" b="1" dirty="0"/>
        </a:p>
      </cdr:txBody>
    </cdr:sp>
  </cdr:relSizeAnchor>
  <cdr:relSizeAnchor xmlns:cdr="http://schemas.openxmlformats.org/drawingml/2006/chartDrawing">
    <cdr:from>
      <cdr:x>0.76602</cdr:x>
      <cdr:y>0.05633</cdr:y>
    </cdr:from>
    <cdr:to>
      <cdr:x>0.76692</cdr:x>
      <cdr:y>0.738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6794394" y="309038"/>
          <a:ext cx="7982" cy="3739914"/>
        </a:xfrm>
        <a:prstGeom xmlns:a="http://schemas.openxmlformats.org/drawingml/2006/main" prst="line">
          <a:avLst/>
        </a:prstGeom>
        <a:ln xmlns:a="http://schemas.openxmlformats.org/drawingml/2006/main" w="762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0.53303</cdr:x>
      <cdr:y>0.05707</cdr:y>
    </cdr:from>
    <cdr:to>
      <cdr:x>0.53393</cdr:x>
      <cdr:y>0.74071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4507928" y="284784"/>
          <a:ext cx="7612" cy="341134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0.76569</cdr:x>
      <cdr:y>0.05376</cdr:y>
    </cdr:from>
    <cdr:to>
      <cdr:x>0.76659</cdr:x>
      <cdr:y>0.7374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475538" y="268285"/>
          <a:ext cx="7611" cy="341134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0.30111</cdr:x>
      <cdr:y>0.05653</cdr:y>
    </cdr:from>
    <cdr:to>
      <cdr:x>0.30201</cdr:x>
      <cdr:y>0.74017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2546503" y="282091"/>
          <a:ext cx="7611" cy="341134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0.53303</cdr:x>
      <cdr:y>0.05707</cdr:y>
    </cdr:from>
    <cdr:to>
      <cdr:x>0.53393</cdr:x>
      <cdr:y>0.74071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4507928" y="284784"/>
          <a:ext cx="7612" cy="341134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0.76569</cdr:x>
      <cdr:y>0.05964</cdr:y>
    </cdr:from>
    <cdr:to>
      <cdr:x>0.76659</cdr:x>
      <cdr:y>0.74328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475538" y="297612"/>
          <a:ext cx="7611" cy="341134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0.29784</cdr:x>
      <cdr:y>0.0544</cdr:y>
    </cdr:from>
    <cdr:to>
      <cdr:x>0.29874</cdr:x>
      <cdr:y>0.73804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2518888" y="271446"/>
          <a:ext cx="7612" cy="341134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0.53303</cdr:x>
      <cdr:y>0.05707</cdr:y>
    </cdr:from>
    <cdr:to>
      <cdr:x>0.53393</cdr:x>
      <cdr:y>0.74071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4507928" y="284784"/>
          <a:ext cx="7612" cy="341134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0.76569</cdr:x>
      <cdr:y>0.05464</cdr:y>
    </cdr:from>
    <cdr:to>
      <cdr:x>0.76659</cdr:x>
      <cdr:y>0.73828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826433" y="272663"/>
          <a:ext cx="8023" cy="341134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0.29784</cdr:x>
      <cdr:y>0.0544</cdr:y>
    </cdr:from>
    <cdr:to>
      <cdr:x>0.29874</cdr:x>
      <cdr:y>0.73804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2518888" y="271446"/>
          <a:ext cx="7612" cy="341134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0.54684</cdr:x>
      <cdr:y>0.05723</cdr:y>
    </cdr:from>
    <cdr:to>
      <cdr:x>0.54774</cdr:x>
      <cdr:y>0.7389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4850255" y="313994"/>
          <a:ext cx="7983" cy="3739896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0.77141</cdr:x>
      <cdr:y>0.05762</cdr:y>
    </cdr:from>
    <cdr:to>
      <cdr:x>0.77231</cdr:x>
      <cdr:y>0.74126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842201" y="316140"/>
          <a:ext cx="7983" cy="375072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0.54364</cdr:x>
      <cdr:y>0.08815</cdr:y>
    </cdr:from>
    <cdr:to>
      <cdr:x>0.54631</cdr:x>
      <cdr:y>0.76981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4821950" y="483612"/>
          <a:ext cx="23680" cy="3739896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0.77384</cdr:x>
      <cdr:y>0.08815</cdr:y>
    </cdr:from>
    <cdr:to>
      <cdr:x>0.77474</cdr:x>
      <cdr:y>0.76981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863746" y="483612"/>
          <a:ext cx="7983" cy="3739896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0.67035</cdr:x>
      <cdr:y>0.1233</cdr:y>
    </cdr:from>
    <cdr:to>
      <cdr:x>0.7129</cdr:x>
      <cdr:y>0.18156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01769" y="644989"/>
          <a:ext cx="381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 smtClean="0"/>
            <a:t>86</a:t>
          </a:r>
          <a:endParaRPr lang="en-US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0.54572</cdr:x>
      <cdr:y>0.05657</cdr:y>
    </cdr:from>
    <cdr:to>
      <cdr:x>0.54662</cdr:x>
      <cdr:y>0.73824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4840347" y="310366"/>
          <a:ext cx="7983" cy="3739896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0.7717</cdr:x>
      <cdr:y>0.05657</cdr:y>
    </cdr:from>
    <cdr:to>
      <cdr:x>0.7726</cdr:x>
      <cdr:y>0.73824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844765" y="310366"/>
          <a:ext cx="7983" cy="3739896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0.54597</cdr:x>
      <cdr:y>0.05633</cdr:y>
    </cdr:from>
    <cdr:to>
      <cdr:x>0.54687</cdr:x>
      <cdr:y>0.738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4842620" y="309053"/>
          <a:ext cx="7983" cy="3739896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0.77084</cdr:x>
      <cdr:y>0.05633</cdr:y>
    </cdr:from>
    <cdr:to>
      <cdr:x>0.77174</cdr:x>
      <cdr:y>0.738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837145" y="309053"/>
          <a:ext cx="7983" cy="3739896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0.70046</cdr:x>
      <cdr:y>0.05793</cdr:y>
    </cdr:from>
    <cdr:to>
      <cdr:x>0.70136</cdr:x>
      <cdr:y>0.74157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5307688" y="317802"/>
          <a:ext cx="6819" cy="375072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0.38623</cdr:x>
      <cdr:y>0.05764</cdr:y>
    </cdr:from>
    <cdr:to>
      <cdr:x>0.38713</cdr:x>
      <cdr:y>0.74128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2926659" y="316257"/>
          <a:ext cx="6820" cy="3750722"/>
        </a:xfrm>
        <a:prstGeom xmlns:a="http://schemas.openxmlformats.org/drawingml/2006/main" prst="line">
          <a:avLst/>
        </a:prstGeom>
        <a:ln xmlns:a="http://schemas.openxmlformats.org/drawingml/2006/main" w="762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A9405-11A0-0E45-A105-FFAF3B1A6B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70E08-C669-1F43-8ECA-00E3C12A3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735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C299F-3BEB-764F-BBFF-66A2AFEF6DB1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D8E77-356D-D64B-8371-1F81F762A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69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CE042-A63A-4FBB-A3E5-5AF9B9F2B3E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66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DA97-2FC4-40A8-BB95-6FA17EFBB8AD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89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DA97-2FC4-40A8-BB95-6FA17EFBB8AD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89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DA97-2FC4-40A8-BB95-6FA17EFBB8AD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89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DA97-2FC4-40A8-BB95-6FA17EFBB8AD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89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DA97-2FC4-40A8-BB95-6FA17EFBB8AD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89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Were the campaigns and outreach</a:t>
            </a:r>
            <a:r>
              <a:rPr lang="en-US" baseline="0" dirty="0" smtClean="0"/>
              <a:t> mainly limited to Round 2?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D8E77-356D-D64B-8371-1F81F762A4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239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  <a:r>
              <a:rPr lang="en-US" baseline="0" dirty="0" smtClean="0"/>
              <a:t> HIV and ART status by self-report. Denominator of HIV+ includes estimate of HIV+ persons not tested (assuming similar prevalence in not-tested)—confirm this.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Have not yet reported VL results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DA97-2FC4-40A8-BB95-6FA17EFBB8AD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89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DA97-2FC4-40A8-BB95-6FA17EFBB8AD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896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DA97-2FC4-40A8-BB95-6FA17EFBB8AD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896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DA97-2FC4-40A8-BB95-6FA17EFBB8AD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89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~ 65%</a:t>
            </a:r>
            <a:r>
              <a:rPr lang="en-US" baseline="0" dirty="0" smtClean="0"/>
              <a:t> </a:t>
            </a:r>
            <a:r>
              <a:rPr lang="en-US" dirty="0" smtClean="0"/>
              <a:t>of BCPP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TasP</a:t>
            </a:r>
            <a:r>
              <a:rPr lang="en-US" baseline="0" dirty="0" smtClean="0"/>
              <a:t> populations, </a:t>
            </a:r>
            <a:r>
              <a:rPr lang="en-US" dirty="0" smtClean="0"/>
              <a:t>~70% of </a:t>
            </a:r>
            <a:r>
              <a:rPr lang="en-US" dirty="0" err="1" smtClean="0"/>
              <a:t>PopART</a:t>
            </a:r>
            <a:r>
              <a:rPr lang="en-US" baseline="0" dirty="0" smtClean="0"/>
              <a:t>, and 55% of SEARCH populations were female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42A91-3544-4395-9345-30EF635043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10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DA97-2FC4-40A8-BB95-6FA17EFBB8AD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6313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True 3 90’s at end of study.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90 based off estimated # of HIV+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DA97-2FC4-40A8-BB95-6FA17EFBB8AD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896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D8E77-356D-D64B-8371-1F81F762A44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74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D8E77-356D-D64B-8371-1F81F762A4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67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D8E77-356D-D64B-8371-1F81F762A4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65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D8E77-356D-D64B-8371-1F81F762A4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65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D8E77-356D-D64B-8371-1F81F762A4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91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D8E77-356D-D64B-8371-1F81F762A4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91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DA97-2FC4-40A8-BB95-6FA17EFBB8A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89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Interventions were designed at improving overall health, all residents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D8E77-356D-D64B-8371-1F81F762A4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2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76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FD2-2637-034B-B7A3-E09C4B5EA87B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9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909-8580-BA43-9D0D-DB123F88507F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0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F1AB-1313-7447-9697-E8F5F838F31A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4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D5EE-7951-1349-AC99-8345F60CA904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4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2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DB7E4-F82C-754E-B6E7-BC4562EA23DF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4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1724-37BB-2440-97E9-4F7570E27E58}" type="datetime1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2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E9AB-9035-D24C-BF68-CCBB40B72A4D}" type="datetime1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3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B45B-B816-B144-B3A4-EAACE72FB856}" type="datetime1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7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48B8-4404-EB4F-9DAC-90F9A8E80A3F}" type="datetime1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7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4CC4-3FED-C14A-8002-5A32F20C8786}" type="datetime1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4627-96FF-3D48-8D9D-6B350911C686}" type="datetime1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7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6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AC5F-4D38-D54A-8221-CFE4FC5F3F47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69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6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5766B-5DDF-C342-9746-4C216C41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0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833" y="2661324"/>
            <a:ext cx="8754864" cy="1470025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EA244A"/>
                </a:solidFill>
              </a:rPr>
              <a:t>Where are the coverage gaps? </a:t>
            </a:r>
            <a:r>
              <a:rPr lang="en-US" sz="3800" b="1" dirty="0">
                <a:solidFill>
                  <a:srgbClr val="EA244A"/>
                </a:solidFill>
              </a:rPr>
              <a:t>Data </a:t>
            </a:r>
            <a:r>
              <a:rPr lang="en-US" sz="3800" b="1" dirty="0" smtClean="0">
                <a:solidFill>
                  <a:srgbClr val="EA244A"/>
                </a:solidFill>
              </a:rPr>
              <a:t>from the four UTT trials </a:t>
            </a:r>
            <a:endParaRPr lang="en-US" sz="3800" b="1" dirty="0">
              <a:solidFill>
                <a:srgbClr val="EA244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988" y="4841410"/>
            <a:ext cx="8639903" cy="1573567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dirty="0" smtClean="0">
                <a:solidFill>
                  <a:srgbClr val="EA244A"/>
                </a:solidFill>
              </a:rPr>
              <a:t>Shahin Lockman</a:t>
            </a:r>
          </a:p>
          <a:p>
            <a:r>
              <a:rPr lang="en-US" sz="2600" b="1" dirty="0">
                <a:solidFill>
                  <a:srgbClr val="EA244A"/>
                </a:solidFill>
              </a:rPr>
              <a:t>Brigham and Women’s Hospital, Botswana Harvard AIDS Institute Partnership, Harvard T.H. Chan School of Public </a:t>
            </a:r>
            <a:r>
              <a:rPr lang="en-US" sz="2600" b="1" dirty="0" smtClean="0">
                <a:solidFill>
                  <a:srgbClr val="EA244A"/>
                </a:solidFill>
              </a:rPr>
              <a:t>Health</a:t>
            </a:r>
          </a:p>
          <a:p>
            <a:r>
              <a:rPr lang="en-GB" sz="2600" b="1" dirty="0">
                <a:solidFill>
                  <a:srgbClr val="EA244A"/>
                </a:solidFill>
              </a:rPr>
              <a:t>On behalf of the Universal Test and Treat Trials Consortium (UT3C)</a:t>
            </a:r>
          </a:p>
          <a:p>
            <a:endParaRPr lang="en-US" sz="2600" b="1" dirty="0">
              <a:solidFill>
                <a:srgbClr val="EA244A"/>
              </a:solidFill>
            </a:endParaRPr>
          </a:p>
          <a:p>
            <a:endParaRPr lang="en-US" sz="3000" b="1" dirty="0">
              <a:solidFill>
                <a:srgbClr val="EA244A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49" y="3881920"/>
            <a:ext cx="959490" cy="95949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85431" y="1325783"/>
            <a:ext cx="905856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49AFFE"/>
                </a:solidFill>
              </a:rPr>
              <a:t>From trials to </a:t>
            </a:r>
            <a:r>
              <a:rPr lang="en-US" sz="2600" b="1" dirty="0" err="1" smtClean="0">
                <a:solidFill>
                  <a:srgbClr val="49AFFE"/>
                </a:solidFill>
              </a:rPr>
              <a:t>programmes</a:t>
            </a:r>
            <a:r>
              <a:rPr lang="en-US" sz="2600" b="1" dirty="0" smtClean="0">
                <a:solidFill>
                  <a:srgbClr val="49AFFE"/>
                </a:solidFill>
              </a:rPr>
              <a:t>: Lessons learned from four trials of </a:t>
            </a:r>
            <a:br>
              <a:rPr lang="en-US" sz="2600" b="1" dirty="0" smtClean="0">
                <a:solidFill>
                  <a:srgbClr val="49AFFE"/>
                </a:solidFill>
              </a:rPr>
            </a:br>
            <a:r>
              <a:rPr lang="en-US" sz="2600" b="1" dirty="0" smtClean="0">
                <a:solidFill>
                  <a:srgbClr val="49AFFE"/>
                </a:solidFill>
              </a:rPr>
              <a:t>Universal Testing and Treatment (UTT) in Sub-Saharan Africa</a:t>
            </a:r>
            <a:br>
              <a:rPr lang="en-US" sz="2600" b="1" dirty="0" smtClean="0">
                <a:solidFill>
                  <a:srgbClr val="49AFFE"/>
                </a:solidFill>
              </a:rPr>
            </a:br>
            <a:r>
              <a:rPr lang="en-US" sz="2600" b="1" dirty="0" smtClean="0">
                <a:solidFill>
                  <a:srgbClr val="49AFFE"/>
                </a:solidFill>
              </a:rPr>
              <a:t>24</a:t>
            </a:r>
            <a:r>
              <a:rPr lang="en-US" sz="2600" b="1" baseline="30000" dirty="0" smtClean="0">
                <a:solidFill>
                  <a:srgbClr val="49AFFE"/>
                </a:solidFill>
              </a:rPr>
              <a:t>th</a:t>
            </a:r>
            <a:r>
              <a:rPr lang="en-US" sz="2600" b="1" dirty="0" smtClean="0">
                <a:solidFill>
                  <a:srgbClr val="49AFFE"/>
                </a:solidFill>
              </a:rPr>
              <a:t> July 2018</a:t>
            </a:r>
            <a:endParaRPr lang="en-GB" sz="2600" b="1" dirty="0">
              <a:solidFill>
                <a:srgbClr val="49AFFE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0988" y="1230581"/>
            <a:ext cx="8639903" cy="147002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-166434"/>
            <a:ext cx="4559300" cy="119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6474082"/>
            <a:ext cx="3949700" cy="3175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93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51" y="114812"/>
            <a:ext cx="8786300" cy="998055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8000"/>
                </a:solidFill>
                <a:latin typeface="+mn-lt"/>
              </a:rPr>
              <a:t>TasP</a:t>
            </a:r>
            <a:r>
              <a:rPr lang="en-US" sz="3200" b="1" dirty="0" smtClean="0">
                <a:solidFill>
                  <a:srgbClr val="008000"/>
                </a:solidFill>
                <a:latin typeface="+mn-lt"/>
              </a:rPr>
              <a:t>: Other Predictors of Lower Cascade Coverage by End of Study Interventions</a:t>
            </a:r>
            <a:endParaRPr lang="en-US" sz="32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DC36-D4D6-404F-808A-3CC48B092E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613" y="1713538"/>
            <a:ext cx="8541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Higher educational level, being a student</a:t>
            </a:r>
            <a:r>
              <a:rPr lang="en-US" sz="2400" dirty="0" smtClean="0"/>
              <a:t>, and </a:t>
            </a:r>
            <a:r>
              <a:rPr lang="en-US" sz="2400" dirty="0"/>
              <a:t>never having been </a:t>
            </a:r>
            <a:r>
              <a:rPr lang="en-US" sz="2400" dirty="0" smtClean="0"/>
              <a:t>married were </a:t>
            </a:r>
            <a:r>
              <a:rPr lang="en-US" sz="2400" dirty="0"/>
              <a:t>associated with lower </a:t>
            </a:r>
            <a:r>
              <a:rPr lang="en-US" sz="2400" dirty="0" smtClean="0"/>
              <a:t>coverage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Both </a:t>
            </a:r>
            <a:r>
              <a:rPr lang="en-US" sz="2400" dirty="0"/>
              <a:t>in-migrants and out-migrants were less likely to be retained at each step of the HIV care </a:t>
            </a:r>
            <a:r>
              <a:rPr lang="en-US" sz="2400" dirty="0" smtClean="0"/>
              <a:t>continuum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However</a:t>
            </a:r>
            <a:r>
              <a:rPr lang="en-US" sz="2400" dirty="0"/>
              <a:t>, their overall impact on the cross-sectional cascade was </a:t>
            </a:r>
            <a:r>
              <a:rPr lang="en-US" sz="2400" dirty="0" smtClean="0"/>
              <a:t>limited, </a:t>
            </a:r>
            <a:r>
              <a:rPr lang="en-US" sz="2400" dirty="0"/>
              <a:t>as the </a:t>
            </a:r>
            <a:r>
              <a:rPr lang="en-US" sz="2400" dirty="0" smtClean="0"/>
              <a:t>effects </a:t>
            </a:r>
            <a:r>
              <a:rPr lang="en-US" sz="2400" dirty="0"/>
              <a:t>of in- and out-migration balanced </a:t>
            </a:r>
            <a:r>
              <a:rPr lang="en-US" sz="2400" dirty="0" smtClean="0"/>
              <a:t>one another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8600" y="1237626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119799"/>
            <a:ext cx="8064306" cy="367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Larmarange</a:t>
            </a:r>
            <a:r>
              <a:rPr lang="en-US" i="1" dirty="0" smtClean="0"/>
              <a:t>, JIAS 2018; </a:t>
            </a:r>
            <a:r>
              <a:rPr lang="en-US" i="1" dirty="0" err="1" smtClean="0"/>
              <a:t>Iwuji</a:t>
            </a:r>
            <a:r>
              <a:rPr lang="en-US" i="1" dirty="0" smtClean="0"/>
              <a:t>, </a:t>
            </a:r>
            <a:r>
              <a:rPr lang="en-US" i="1" dirty="0" err="1" smtClean="0"/>
              <a:t>Larmarange</a:t>
            </a:r>
            <a:r>
              <a:rPr lang="en-US" i="1" dirty="0" smtClean="0"/>
              <a:t>, personal communication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5238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427"/>
            <a:ext cx="8915400" cy="1006629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SEARCH (Kenya and Uganda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): Intervention Components Aimed at Reaching Specific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68778"/>
            <a:ext cx="8915399" cy="4785611"/>
          </a:xfrm>
        </p:spPr>
        <p:txBody>
          <a:bodyPr>
            <a:noAutofit/>
          </a:bodyPr>
          <a:lstStyle/>
          <a:p>
            <a:r>
              <a:rPr lang="en-US" sz="2400" dirty="0" smtClean="0"/>
              <a:t>Men: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argeted outreach, e.g. at competitive </a:t>
            </a:r>
            <a:r>
              <a:rPr lang="en-US" sz="2400" dirty="0"/>
              <a:t>sporting </a:t>
            </a:r>
            <a:r>
              <a:rPr lang="en-US" sz="2400" dirty="0" smtClean="0"/>
              <a:t>events</a:t>
            </a:r>
            <a:endParaRPr lang="en-US" sz="2400" dirty="0"/>
          </a:p>
          <a:p>
            <a:pPr lvl="1"/>
            <a:r>
              <a:rPr lang="en-US" sz="2400" dirty="0" smtClean="0"/>
              <a:t>Conveniently </a:t>
            </a:r>
            <a:r>
              <a:rPr lang="en-US" sz="2400" dirty="0"/>
              <a:t>located testing services with evening </a:t>
            </a:r>
            <a:r>
              <a:rPr lang="en-US" sz="2400" dirty="0" smtClean="0"/>
              <a:t>hours</a:t>
            </a:r>
            <a:endParaRPr lang="en-US" sz="2400" dirty="0"/>
          </a:p>
          <a:p>
            <a:pPr lvl="1"/>
            <a:r>
              <a:rPr lang="en-US" sz="2400" dirty="0" smtClean="0"/>
              <a:t>Non</a:t>
            </a:r>
            <a:r>
              <a:rPr lang="en-US" sz="2400" dirty="0"/>
              <a:t>-HIV services including diabetes and hypertension screening and sexual health consultation </a:t>
            </a:r>
            <a:endParaRPr lang="en-US" sz="2400" dirty="0" smtClean="0"/>
          </a:p>
          <a:p>
            <a:r>
              <a:rPr lang="en-US" sz="2400" dirty="0" smtClean="0"/>
              <a:t>Youth:</a:t>
            </a:r>
          </a:p>
          <a:p>
            <a:pPr lvl="1"/>
            <a:r>
              <a:rPr lang="en-US" sz="2400" dirty="0" smtClean="0"/>
              <a:t>Multi-disease campaigns, to try to reduce stigma associated with testing, and offered access to sexual education/condoms</a:t>
            </a:r>
          </a:p>
          <a:p>
            <a:pPr lvl="1"/>
            <a:r>
              <a:rPr lang="en-US" sz="2400" dirty="0" smtClean="0"/>
              <a:t>Mobile community-based testing, to increase accessibility for youth compared with school- or clinic-based testing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130533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503635"/>
            <a:ext cx="8458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 smtClean="0"/>
              <a:t>Kadede</a:t>
            </a:r>
            <a:r>
              <a:rPr lang="en-US" sz="1500" i="1" dirty="0" smtClean="0"/>
              <a:t>, AIDS 2016; </a:t>
            </a:r>
            <a:r>
              <a:rPr lang="en-US" sz="1500" i="1" dirty="0" err="1" smtClean="0"/>
              <a:t>Chamie</a:t>
            </a:r>
            <a:r>
              <a:rPr lang="en-US" sz="1500" i="1" dirty="0" smtClean="0"/>
              <a:t>, Lancet 2016; Peterson JAMA 2017 </a:t>
            </a:r>
            <a:endParaRPr lang="en-US" sz="15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9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50" y="23018"/>
            <a:ext cx="8786300" cy="9980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SEARCH: 90-90-90 Cascade in Men vs. Women</a:t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at Pre-Intervention Baseline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385506"/>
              </p:ext>
            </p:extLst>
          </p:nvPr>
        </p:nvGraphicFramePr>
        <p:xfrm>
          <a:off x="91551" y="1776881"/>
          <a:ext cx="886968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949013" y="2093021"/>
            <a:ext cx="0" cy="37434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61099" y="1193167"/>
            <a:ext cx="187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Knowledge HIV+ status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49014" y="1193167"/>
            <a:ext cx="205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ART in known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1215" y="1193166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VL&lt;500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those on ART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961" y="1195486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VL&lt;500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all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6503635"/>
            <a:ext cx="8458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Petersen, JAMA 2017; all results in bar charts are among stable residents, open cohort</a:t>
            </a:r>
            <a:endParaRPr lang="en-US" sz="15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50" y="23018"/>
            <a:ext cx="8786300" cy="9980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E46C0A"/>
                </a:solidFill>
                <a:latin typeface="+mn-lt"/>
              </a:rPr>
              <a:t>SEARCH: 90-90-90 Cascade in Men vs. Women</a:t>
            </a:r>
            <a:br>
              <a:rPr lang="en-US" sz="3200" b="1" dirty="0" smtClean="0">
                <a:solidFill>
                  <a:srgbClr val="E46C0A"/>
                </a:solidFill>
                <a:latin typeface="+mn-lt"/>
              </a:rPr>
            </a:br>
            <a:r>
              <a:rPr lang="en-US" sz="3200" b="1" dirty="0" smtClean="0">
                <a:solidFill>
                  <a:srgbClr val="E46C0A"/>
                </a:solidFill>
                <a:latin typeface="+mn-lt"/>
              </a:rPr>
              <a:t>at 2 Years Post-Intervention</a:t>
            </a:r>
            <a:endParaRPr lang="en-US" sz="3200" b="1" dirty="0">
              <a:solidFill>
                <a:srgbClr val="E46C0A"/>
              </a:solidFill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124291"/>
              </p:ext>
            </p:extLst>
          </p:nvPr>
        </p:nvGraphicFramePr>
        <p:xfrm>
          <a:off x="91551" y="1595668"/>
          <a:ext cx="886968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939244" y="2079280"/>
            <a:ext cx="1" cy="37398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82372" y="1207343"/>
            <a:ext cx="187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Knowledge HIV+ status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39246" y="1227991"/>
            <a:ext cx="20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ART in known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4132" y="1207343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VL&lt;500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those on ART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07463" y="1207343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VL&lt;500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all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6572" y="6534835"/>
            <a:ext cx="8458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>
                <a:solidFill>
                  <a:prstClr val="black"/>
                </a:solidFill>
              </a:rPr>
              <a:t>Petersen, JAMA 2017</a:t>
            </a:r>
            <a:endParaRPr lang="en-US" sz="1500" i="1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945923" y="2545458"/>
            <a:ext cx="553874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endParaRPr lang="en-US" sz="1000" b="1" dirty="0" smtClean="0">
              <a:solidFill>
                <a:prstClr val="black"/>
              </a:solidFill>
            </a:endParaRPr>
          </a:p>
          <a:p>
            <a:pPr algn="ctr" defTabSz="914400"/>
            <a:r>
              <a:rPr lang="en-US" sz="1500" b="1" dirty="0" smtClean="0">
                <a:solidFill>
                  <a:prstClr val="black"/>
                </a:solidFill>
              </a:rPr>
              <a:t>82</a:t>
            </a:r>
            <a:endParaRPr lang="en-US" sz="1500" b="1" dirty="0">
              <a:solidFill>
                <a:prstClr val="black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953543" y="2697858"/>
            <a:ext cx="553874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50" y="23018"/>
            <a:ext cx="8786300" cy="9980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E46C0A"/>
                </a:solidFill>
                <a:latin typeface="+mn-lt"/>
              </a:rPr>
              <a:t>SEARCH: 90-90-90 Cascade by Age Group</a:t>
            </a:r>
            <a:br>
              <a:rPr lang="en-US" sz="3200" b="1" dirty="0" smtClean="0">
                <a:solidFill>
                  <a:srgbClr val="E46C0A"/>
                </a:solidFill>
                <a:latin typeface="+mn-lt"/>
              </a:rPr>
            </a:br>
            <a:r>
              <a:rPr lang="en-US" sz="3200" b="1" dirty="0" smtClean="0">
                <a:solidFill>
                  <a:srgbClr val="E46C0A"/>
                </a:solidFill>
                <a:latin typeface="+mn-lt"/>
              </a:rPr>
              <a:t>at Pre-Intervention Baseline</a:t>
            </a:r>
            <a:endParaRPr lang="en-US" sz="3200" b="1" dirty="0">
              <a:solidFill>
                <a:srgbClr val="E46C0A"/>
              </a:solidFill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714455"/>
              </p:ext>
            </p:extLst>
          </p:nvPr>
        </p:nvGraphicFramePr>
        <p:xfrm>
          <a:off x="86139" y="1796263"/>
          <a:ext cx="886968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906485" y="2106629"/>
            <a:ext cx="0" cy="37398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7316" y="1285311"/>
            <a:ext cx="187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Knowledge HIV+ status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6486" y="1298011"/>
            <a:ext cx="210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ART in known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1604" y="1271505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VL&lt;500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those on ART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07463" y="1258233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VL&lt;500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all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6534835"/>
            <a:ext cx="8458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Petersen, JAMA 2017</a:t>
            </a:r>
            <a:endParaRPr lang="en-US" sz="15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9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50" y="23018"/>
            <a:ext cx="8786300" cy="99805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E46C0A"/>
                </a:solidFill>
                <a:latin typeface="+mn-lt"/>
              </a:rPr>
              <a:t>SEARCH: 90-90-90 Cascade by Age Group</a:t>
            </a:r>
            <a:br>
              <a:rPr lang="en-US" sz="3200" b="1" dirty="0" smtClean="0">
                <a:solidFill>
                  <a:srgbClr val="E46C0A"/>
                </a:solidFill>
                <a:latin typeface="+mn-lt"/>
              </a:rPr>
            </a:br>
            <a:r>
              <a:rPr lang="en-US" sz="3200" b="1" dirty="0" smtClean="0">
                <a:solidFill>
                  <a:srgbClr val="E46C0A"/>
                </a:solidFill>
                <a:latin typeface="+mn-lt"/>
              </a:rPr>
              <a:t>at</a:t>
            </a:r>
            <a:r>
              <a:rPr lang="en-US" sz="3200" b="1" dirty="0" smtClean="0">
                <a:solidFill>
                  <a:srgbClr val="E46C0A"/>
                </a:solidFill>
              </a:rPr>
              <a:t> </a:t>
            </a:r>
            <a:r>
              <a:rPr lang="en-US" sz="3200" b="1" dirty="0">
                <a:solidFill>
                  <a:srgbClr val="E46C0A"/>
                </a:solidFill>
              </a:rPr>
              <a:t>2 Years Post-Intervention</a:t>
            </a:r>
            <a:endParaRPr lang="en-US" sz="3200" b="1" dirty="0">
              <a:solidFill>
                <a:srgbClr val="E46C0A"/>
              </a:solidFill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888865"/>
              </p:ext>
            </p:extLst>
          </p:nvPr>
        </p:nvGraphicFramePr>
        <p:xfrm>
          <a:off x="160564" y="1774716"/>
          <a:ext cx="886968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906485" y="2083769"/>
            <a:ext cx="0" cy="37398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2756" y="1086847"/>
            <a:ext cx="187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Knowledge HIV+ status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6486" y="1107495"/>
            <a:ext cx="2104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ART in known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1604" y="1086847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VL&lt;500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those on ART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07463" y="1086847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VL&lt;500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all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6503635"/>
            <a:ext cx="8458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Petersen, JAMA 2017</a:t>
            </a:r>
            <a:endParaRPr lang="en-US" sz="15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51" y="221905"/>
            <a:ext cx="8595249" cy="99805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E46C0A"/>
                </a:solidFill>
                <a:latin typeface="+mn-lt"/>
              </a:rPr>
              <a:t>SEARCH: </a:t>
            </a:r>
            <a:r>
              <a:rPr lang="en-US" sz="3200" b="1" dirty="0">
                <a:solidFill>
                  <a:srgbClr val="E46C0A"/>
                </a:solidFill>
              </a:rPr>
              <a:t>Other Predictors of Lower </a:t>
            </a:r>
            <a:r>
              <a:rPr lang="en-US" sz="3200" b="1" dirty="0" smtClean="0">
                <a:solidFill>
                  <a:srgbClr val="E46C0A"/>
                </a:solidFill>
              </a:rPr>
              <a:t>Cascade Coverage After 2 Years of Intervention</a:t>
            </a:r>
            <a:br>
              <a:rPr lang="en-US" sz="3200" b="1" dirty="0" smtClean="0">
                <a:solidFill>
                  <a:srgbClr val="E46C0A"/>
                </a:solidFill>
              </a:rPr>
            </a:br>
            <a:endParaRPr lang="en-US" sz="2400" b="1" dirty="0">
              <a:solidFill>
                <a:srgbClr val="E46C0A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DC36-D4D6-404F-808A-3CC48B092E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95248" y="1559710"/>
            <a:ext cx="8520152" cy="4796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following were identified as predictors of lower coverage in multivariable analysis of data from closed cohort: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Never testing for HIV: </a:t>
            </a:r>
          </a:p>
          <a:p>
            <a:pPr lvl="1"/>
            <a:r>
              <a:rPr lang="en-US" sz="2000" dirty="0" smtClean="0"/>
              <a:t>Male sex, </a:t>
            </a:r>
            <a:r>
              <a:rPr lang="en-US" sz="2000" dirty="0"/>
              <a:t>never married, </a:t>
            </a:r>
            <a:r>
              <a:rPr lang="en-US" sz="2000" dirty="0" smtClean="0"/>
              <a:t>being mobile (</a:t>
            </a:r>
            <a:r>
              <a:rPr lang="en-US" sz="2000" dirty="0"/>
              <a:t>away from </a:t>
            </a:r>
            <a:r>
              <a:rPr lang="en-US" sz="2000" dirty="0" smtClean="0"/>
              <a:t>community ≥</a:t>
            </a:r>
            <a:r>
              <a:rPr lang="en-US" sz="2000" dirty="0"/>
              <a:t>1 </a:t>
            </a:r>
            <a:r>
              <a:rPr lang="mr-IN" sz="2000" dirty="0" smtClean="0"/>
              <a:t>–</a:t>
            </a:r>
            <a:r>
              <a:rPr lang="en-US" sz="2000" dirty="0" smtClean="0"/>
              <a:t> 6 months </a:t>
            </a:r>
            <a:r>
              <a:rPr lang="en-US" sz="2000" dirty="0"/>
              <a:t>in </a:t>
            </a:r>
            <a:r>
              <a:rPr lang="en-US" sz="2000" dirty="0" smtClean="0"/>
              <a:t>prior year)</a:t>
            </a:r>
            <a:r>
              <a:rPr lang="en-US" sz="2000" dirty="0"/>
              <a:t>, </a:t>
            </a:r>
            <a:r>
              <a:rPr lang="en-US" sz="2000" dirty="0" smtClean="0"/>
              <a:t>age </a:t>
            </a:r>
            <a:r>
              <a:rPr lang="en-US" sz="2000" dirty="0"/>
              <a:t>25-44 years (</a:t>
            </a:r>
            <a:r>
              <a:rPr lang="en-US" sz="2000" dirty="0" err="1"/>
              <a:t>vs</a:t>
            </a:r>
            <a:r>
              <a:rPr lang="en-US" sz="2000" dirty="0"/>
              <a:t> </a:t>
            </a:r>
            <a:r>
              <a:rPr lang="en-US" sz="2000" dirty="0" smtClean="0"/>
              <a:t>older)</a:t>
            </a:r>
            <a:r>
              <a:rPr lang="en-US" sz="2000" dirty="0"/>
              <a:t>, and </a:t>
            </a:r>
            <a:r>
              <a:rPr lang="en-US" sz="2000" dirty="0" smtClean="0"/>
              <a:t>less than </a:t>
            </a:r>
            <a:r>
              <a:rPr lang="en-US" sz="2000" dirty="0"/>
              <a:t>primary education (</a:t>
            </a:r>
            <a:r>
              <a:rPr lang="en-US" sz="2000" dirty="0" err="1"/>
              <a:t>vs</a:t>
            </a:r>
            <a:r>
              <a:rPr lang="en-US" sz="2000" dirty="0"/>
              <a:t> primary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Never receiving ART</a:t>
            </a:r>
          </a:p>
          <a:p>
            <a:pPr lvl="1"/>
            <a:r>
              <a:rPr lang="en-US" sz="2000" dirty="0" smtClean="0"/>
              <a:t>Male sex, younger age, intermediate </a:t>
            </a:r>
            <a:r>
              <a:rPr lang="en-US" sz="2000" dirty="0"/>
              <a:t>wealth </a:t>
            </a:r>
            <a:endParaRPr lang="en-US" sz="2000" dirty="0" smtClean="0"/>
          </a:p>
          <a:p>
            <a:r>
              <a:rPr lang="en-US" sz="2400" dirty="0" smtClean="0"/>
              <a:t>Lack of </a:t>
            </a:r>
            <a:r>
              <a:rPr lang="en-US" sz="2400" dirty="0" err="1" smtClean="0"/>
              <a:t>virologic</a:t>
            </a:r>
            <a:r>
              <a:rPr lang="en-US" sz="2400" dirty="0" smtClean="0"/>
              <a:t> suppression: </a:t>
            </a:r>
          </a:p>
          <a:p>
            <a:pPr lvl="1"/>
            <a:r>
              <a:rPr lang="en-US" sz="2000" dirty="0" smtClean="0"/>
              <a:t>Male sex, younger age, not being employed </a:t>
            </a:r>
            <a:r>
              <a:rPr lang="en-US" sz="2000" dirty="0"/>
              <a:t>in the formal </a:t>
            </a:r>
            <a:r>
              <a:rPr lang="en-US" sz="2000" dirty="0" smtClean="0"/>
              <a:t>sector		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8600" y="1196313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6503635"/>
            <a:ext cx="8458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Petersen, JAMA 2017</a:t>
            </a:r>
            <a:endParaRPr 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28537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08" y="274638"/>
            <a:ext cx="8686800" cy="840418"/>
          </a:xfrm>
        </p:spPr>
        <p:txBody>
          <a:bodyPr>
            <a:noAutofit/>
          </a:bodyPr>
          <a:lstStyle/>
          <a:p>
            <a:r>
              <a:rPr lang="en-US" sz="3000" b="1" dirty="0" err="1" smtClean="0">
                <a:solidFill>
                  <a:srgbClr val="B7050C"/>
                </a:solidFill>
              </a:rPr>
              <a:t>PopART</a:t>
            </a:r>
            <a:r>
              <a:rPr lang="en-US" sz="3000" b="1" dirty="0" smtClean="0">
                <a:solidFill>
                  <a:srgbClr val="B7050C"/>
                </a:solidFill>
              </a:rPr>
              <a:t> (South Africa and Zambia</a:t>
            </a:r>
            <a:r>
              <a:rPr lang="en-US" sz="3000" b="1" dirty="0">
                <a:solidFill>
                  <a:srgbClr val="B7050C"/>
                </a:solidFill>
              </a:rPr>
              <a:t>): Intervention Components Aimed at Reaching Specific Populations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9322"/>
            <a:ext cx="9144000" cy="531867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400" dirty="0" smtClean="0"/>
              <a:t>Men</a:t>
            </a:r>
            <a:r>
              <a:rPr lang="en-US" sz="2400" dirty="0"/>
              <a:t>: </a:t>
            </a:r>
            <a:endParaRPr lang="en-US" sz="2400" dirty="0" smtClean="0"/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“Man </a:t>
            </a:r>
            <a:r>
              <a:rPr lang="en-US" sz="2400" dirty="0"/>
              <a:t>up campaigns</a:t>
            </a:r>
            <a:r>
              <a:rPr lang="en-US" sz="2400" dirty="0" smtClean="0"/>
              <a:t>”: </a:t>
            </a:r>
            <a:r>
              <a:rPr lang="en-US" sz="2400" dirty="0"/>
              <a:t>Community-based </a:t>
            </a:r>
            <a:r>
              <a:rPr lang="en-US" sz="2400" b="1" dirty="0"/>
              <a:t>campaigns</a:t>
            </a:r>
            <a:r>
              <a:rPr lang="en-US" sz="2400" dirty="0"/>
              <a:t> designed to </a:t>
            </a:r>
            <a:r>
              <a:rPr lang="en-US" sz="2400" dirty="0" smtClean="0"/>
              <a:t>engage men, </a:t>
            </a:r>
            <a:r>
              <a:rPr lang="en-US" sz="2400" dirty="0"/>
              <a:t>including via </a:t>
            </a:r>
            <a:r>
              <a:rPr lang="en-US" sz="2400" b="1" dirty="0"/>
              <a:t>multi-disease screening at sporting </a:t>
            </a:r>
            <a:r>
              <a:rPr lang="en-US" sz="2400" dirty="0"/>
              <a:t>events </a:t>
            </a:r>
            <a:endParaRPr lang="en-US" sz="2400" dirty="0" smtClean="0"/>
          </a:p>
          <a:p>
            <a:pPr lvl="1">
              <a:spcBef>
                <a:spcPts val="0"/>
              </a:spcBef>
              <a:defRPr/>
            </a:pPr>
            <a:r>
              <a:rPr lang="en-US" sz="2400" dirty="0"/>
              <a:t>O</a:t>
            </a:r>
            <a:r>
              <a:rPr lang="en-US" sz="2400" dirty="0" smtClean="0"/>
              <a:t>utreach </a:t>
            </a:r>
            <a:r>
              <a:rPr lang="en-US" sz="2400" dirty="0"/>
              <a:t>to </a:t>
            </a:r>
            <a:r>
              <a:rPr lang="en-US" sz="2400" b="1" dirty="0"/>
              <a:t>work places, transport </a:t>
            </a:r>
            <a:r>
              <a:rPr lang="en-US" sz="2400" b="1" dirty="0" smtClean="0"/>
              <a:t>hubs, weekends, evenings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b="1" dirty="0" smtClean="0"/>
              <a:t>HIV self-testing </a:t>
            </a:r>
            <a:r>
              <a:rPr lang="en-US" sz="2400" dirty="0" smtClean="0"/>
              <a:t>of men </a:t>
            </a:r>
            <a:r>
              <a:rPr lang="en-US" sz="2400" dirty="0"/>
              <a:t>via female partners 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Youth</a:t>
            </a:r>
            <a:r>
              <a:rPr lang="en-US" sz="2400" dirty="0"/>
              <a:t>: </a:t>
            </a:r>
            <a:endParaRPr lang="en-US" sz="2400" dirty="0" smtClean="0"/>
          </a:p>
          <a:p>
            <a:pPr lvl="1">
              <a:spcBef>
                <a:spcPts val="0"/>
              </a:spcBef>
              <a:defRPr/>
            </a:pPr>
            <a:r>
              <a:rPr lang="en-US" sz="2400" b="1" dirty="0" smtClean="0"/>
              <a:t>Youth</a:t>
            </a:r>
            <a:r>
              <a:rPr lang="en-US" sz="2400" b="1" dirty="0"/>
              <a:t>-oriented events </a:t>
            </a:r>
            <a:r>
              <a:rPr lang="en-US" sz="2400" dirty="0"/>
              <a:t>in the </a:t>
            </a:r>
            <a:r>
              <a:rPr lang="en-US" sz="2400" dirty="0" smtClean="0"/>
              <a:t>communities and schools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Youth </a:t>
            </a:r>
            <a:r>
              <a:rPr lang="en-US" sz="2400" dirty="0"/>
              <a:t>friendly </a:t>
            </a:r>
            <a:r>
              <a:rPr lang="en-US" sz="2400" dirty="0" smtClean="0"/>
              <a:t>corners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Training in </a:t>
            </a:r>
            <a:r>
              <a:rPr lang="en-US" sz="2400" b="1" dirty="0" smtClean="0"/>
              <a:t>counseling skills relevant for adolescents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Mobile: testing at </a:t>
            </a:r>
            <a:r>
              <a:rPr lang="en-US" sz="2400" b="1" dirty="0" smtClean="0"/>
              <a:t>fishing sites, transport hubs </a:t>
            </a:r>
            <a:endParaRPr lang="en-US" sz="2400" b="1" dirty="0"/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Sex </a:t>
            </a:r>
            <a:r>
              <a:rPr lang="en-US" sz="2400" dirty="0"/>
              <a:t>workers: </a:t>
            </a:r>
            <a:r>
              <a:rPr lang="en-US" sz="2400" dirty="0" smtClean="0"/>
              <a:t>In </a:t>
            </a:r>
            <a:r>
              <a:rPr lang="en-US" sz="2400" dirty="0"/>
              <a:t>Zambia, </a:t>
            </a:r>
            <a:r>
              <a:rPr lang="en-US" sz="2400" dirty="0" smtClean="0"/>
              <a:t>outreach </a:t>
            </a:r>
            <a:r>
              <a:rPr lang="en-US" sz="2400" dirty="0"/>
              <a:t>to “guest houses</a:t>
            </a:r>
            <a:r>
              <a:rPr lang="en-US" sz="2400" dirty="0" smtClean="0"/>
              <a:t>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364129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97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50" y="51370"/>
            <a:ext cx="8786300" cy="9980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 smtClean="0">
                <a:solidFill>
                  <a:srgbClr val="B7050C"/>
                </a:solidFill>
                <a:latin typeface="+mn-lt"/>
              </a:rPr>
              <a:t>PopART</a:t>
            </a:r>
            <a:r>
              <a:rPr lang="en-US" sz="3200" b="1" dirty="0" smtClean="0">
                <a:solidFill>
                  <a:srgbClr val="B7050C"/>
                </a:solidFill>
                <a:latin typeface="+mn-lt"/>
              </a:rPr>
              <a:t>: 90-90-90 Cascade in Men vs. Women</a:t>
            </a:r>
            <a:br>
              <a:rPr lang="en-US" sz="3200" b="1" dirty="0" smtClean="0">
                <a:solidFill>
                  <a:srgbClr val="B7050C"/>
                </a:solidFill>
                <a:latin typeface="+mn-lt"/>
              </a:rPr>
            </a:br>
            <a:r>
              <a:rPr lang="en-US" sz="3200" b="1" dirty="0" smtClean="0">
                <a:solidFill>
                  <a:srgbClr val="B7050C"/>
                </a:solidFill>
                <a:latin typeface="+mn-lt"/>
              </a:rPr>
              <a:t>at Baseline (pre-Round 1)</a:t>
            </a:r>
            <a:br>
              <a:rPr lang="en-US" sz="3200" b="1" dirty="0" smtClean="0">
                <a:solidFill>
                  <a:srgbClr val="B7050C"/>
                </a:solidFill>
                <a:latin typeface="+mn-lt"/>
              </a:rPr>
            </a:br>
            <a:r>
              <a:rPr lang="en-US" sz="2100" b="1" dirty="0" smtClean="0">
                <a:solidFill>
                  <a:srgbClr val="B7050C"/>
                </a:solidFill>
                <a:latin typeface="+mn-lt"/>
              </a:rPr>
              <a:t>(in four Arm A Communities in Zambia)</a:t>
            </a:r>
            <a:endParaRPr lang="en-US" sz="2100" b="1" dirty="0">
              <a:solidFill>
                <a:srgbClr val="B7050C"/>
              </a:solidFill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351121"/>
              </p:ext>
            </p:extLst>
          </p:nvPr>
        </p:nvGraphicFramePr>
        <p:xfrm>
          <a:off x="850604" y="1783080"/>
          <a:ext cx="757747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95540" y="1285128"/>
            <a:ext cx="2069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Knowledge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HIV+ status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6899" y="1285128"/>
            <a:ext cx="1758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On ART</a:t>
            </a:r>
          </a:p>
          <a:p>
            <a:pPr algn="ctr"/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known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3390" y="1285128"/>
            <a:ext cx="1983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On ART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among all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6503635"/>
            <a:ext cx="845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Hayes, CROI 2017 Poster </a:t>
            </a:r>
            <a:r>
              <a:rPr lang="en-US" sz="1500" i="1" dirty="0"/>
              <a:t>1011 </a:t>
            </a:r>
            <a:r>
              <a:rPr lang="en-US" sz="1500" i="1" dirty="0" smtClean="0"/>
              <a:t>and </a:t>
            </a:r>
            <a:r>
              <a:rPr lang="en-US" sz="1500" i="1" dirty="0"/>
              <a:t>Floyd, </a:t>
            </a:r>
            <a:r>
              <a:rPr lang="en-US" sz="1500" i="1" dirty="0" err="1" smtClean="0"/>
              <a:t>PLoS</a:t>
            </a:r>
            <a:r>
              <a:rPr lang="en-US" sz="1500" i="1" dirty="0" smtClean="0"/>
              <a:t> One 2018 [in press]</a:t>
            </a:r>
            <a:endParaRPr lang="en-US" sz="1500" i="1" dirty="0"/>
          </a:p>
          <a:p>
            <a:endParaRPr lang="en-US" sz="15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50" y="58458"/>
            <a:ext cx="8786300" cy="9980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 smtClean="0">
                <a:solidFill>
                  <a:srgbClr val="B7050C"/>
                </a:solidFill>
                <a:latin typeface="+mn-lt"/>
              </a:rPr>
              <a:t>PopART</a:t>
            </a:r>
            <a:r>
              <a:rPr lang="en-US" sz="3200" b="1" dirty="0" smtClean="0">
                <a:solidFill>
                  <a:srgbClr val="B7050C"/>
                </a:solidFill>
                <a:latin typeface="+mn-lt"/>
              </a:rPr>
              <a:t>: 90-90-90 Cascade in Men vs. Women</a:t>
            </a:r>
            <a:br>
              <a:rPr lang="en-US" sz="3200" b="1" dirty="0" smtClean="0">
                <a:solidFill>
                  <a:srgbClr val="B7050C"/>
                </a:solidFill>
                <a:latin typeface="+mn-lt"/>
              </a:rPr>
            </a:br>
            <a:r>
              <a:rPr lang="en-US" sz="3200" b="1" dirty="0" smtClean="0">
                <a:solidFill>
                  <a:srgbClr val="B7050C"/>
                </a:solidFill>
                <a:latin typeface="+mn-lt"/>
              </a:rPr>
              <a:t>at End of Round 2 </a:t>
            </a:r>
            <a:br>
              <a:rPr lang="en-US" sz="3200" b="1" dirty="0" smtClean="0">
                <a:solidFill>
                  <a:srgbClr val="B7050C"/>
                </a:solidFill>
                <a:latin typeface="+mn-lt"/>
              </a:rPr>
            </a:br>
            <a:r>
              <a:rPr lang="en-US" sz="2100" b="1" dirty="0" smtClean="0">
                <a:solidFill>
                  <a:srgbClr val="B7050C"/>
                </a:solidFill>
                <a:latin typeface="+mn-lt"/>
              </a:rPr>
              <a:t>(in four Arm A Communities in Zambia)</a:t>
            </a:r>
            <a:endParaRPr lang="en-US" sz="2100" b="1" dirty="0">
              <a:solidFill>
                <a:srgbClr val="B7050C"/>
              </a:solidFill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193888"/>
              </p:ext>
            </p:extLst>
          </p:nvPr>
        </p:nvGraphicFramePr>
        <p:xfrm>
          <a:off x="850392" y="1615537"/>
          <a:ext cx="7580376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5540" y="1285128"/>
            <a:ext cx="2069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Knowledge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HIV+ status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6899" y="1285128"/>
            <a:ext cx="1758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On ART</a:t>
            </a:r>
          </a:p>
          <a:p>
            <a:pPr algn="ctr"/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known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3390" y="1285128"/>
            <a:ext cx="1983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On ART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among all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642" y="6547939"/>
            <a:ext cx="845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Hayes, CROI 2017 Poster </a:t>
            </a:r>
            <a:r>
              <a:rPr lang="en-US" sz="1500" i="1" dirty="0"/>
              <a:t>1011 and </a:t>
            </a:r>
            <a:r>
              <a:rPr lang="en-US" sz="1500" i="1" dirty="0" smtClean="0"/>
              <a:t>Floyd</a:t>
            </a:r>
            <a:r>
              <a:rPr lang="en-US" sz="1500" i="1" dirty="0"/>
              <a:t>, </a:t>
            </a:r>
            <a:r>
              <a:rPr lang="en-US" sz="1500" i="1" dirty="0" err="1"/>
              <a:t>PLoS</a:t>
            </a:r>
            <a:r>
              <a:rPr lang="en-US" sz="1500" i="1" dirty="0"/>
              <a:t> One 2018 [in press]</a:t>
            </a:r>
          </a:p>
          <a:p>
            <a:endParaRPr lang="en-US" sz="15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0C7FA9F5-F966-4014-BE8C-5199C1DE4852}"/>
              </a:ext>
            </a:extLst>
          </p:cNvPr>
          <p:cNvCxnSpPr/>
          <p:nvPr/>
        </p:nvCxnSpPr>
        <p:spPr>
          <a:xfrm>
            <a:off x="365760" y="1097280"/>
            <a:ext cx="81686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CADBDFD8-E7FE-4348-A823-97F1A8198341}"/>
              </a:ext>
            </a:extLst>
          </p:cNvPr>
          <p:cNvSpPr txBox="1">
            <a:spLocks/>
          </p:cNvSpPr>
          <p:nvPr/>
        </p:nvSpPr>
        <p:spPr>
          <a:xfrm>
            <a:off x="365762" y="168147"/>
            <a:ext cx="8139333" cy="865633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Disclosures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="" xmlns:a16="http://schemas.microsoft.com/office/drawing/2014/main" id="{E5012528-72A5-413B-A0E3-96E87D3A2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9" y="1219186"/>
            <a:ext cx="8702043" cy="5541506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</a:pPr>
            <a:endParaRPr lang="en-US" sz="2400" dirty="0" smtClean="0"/>
          </a:p>
          <a:p>
            <a:pPr marL="285750" indent="-285750">
              <a:spcBef>
                <a:spcPts val="0"/>
              </a:spcBef>
            </a:pPr>
            <a:endParaRPr lang="en-US" sz="2400" dirty="0"/>
          </a:p>
          <a:p>
            <a:pPr marL="285750" indent="-285750">
              <a:spcBef>
                <a:spcPts val="0"/>
              </a:spcBef>
            </a:pPr>
            <a:r>
              <a:rPr lang="en-US" sz="2400" dirty="0" smtClean="0"/>
              <a:t>No </a:t>
            </a:r>
            <a:r>
              <a:rPr lang="en-US" sz="2400" dirty="0"/>
              <a:t>c</a:t>
            </a:r>
            <a:r>
              <a:rPr lang="en-US" sz="2400" dirty="0" smtClean="0"/>
              <a:t>onflicts of interest </a:t>
            </a:r>
          </a:p>
          <a:p>
            <a:pPr marL="285750" indent="-285750">
              <a:spcBef>
                <a:spcPts val="0"/>
              </a:spcBef>
            </a:pPr>
            <a:endParaRPr lang="en-US" sz="2400" dirty="0"/>
          </a:p>
          <a:p>
            <a:pPr marL="285750" indent="-285750"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418468"/>
              </p:ext>
            </p:extLst>
          </p:nvPr>
        </p:nvGraphicFramePr>
        <p:xfrm>
          <a:off x="86139" y="1796263"/>
          <a:ext cx="886968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560773" y="2106629"/>
            <a:ext cx="0" cy="37398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7316" y="1567648"/>
            <a:ext cx="247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Knowledge HIV+ status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0773" y="1547457"/>
            <a:ext cx="262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ART in known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1992" y="1529555"/>
            <a:ext cx="1670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ART in all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8850" y="51370"/>
            <a:ext cx="8786300" cy="9980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 smtClean="0">
                <a:solidFill>
                  <a:srgbClr val="B7050C"/>
                </a:solidFill>
                <a:latin typeface="+mn-lt"/>
              </a:rPr>
              <a:t>PopART</a:t>
            </a:r>
            <a:r>
              <a:rPr lang="en-US" sz="3200" b="1" dirty="0" smtClean="0">
                <a:solidFill>
                  <a:srgbClr val="B7050C"/>
                </a:solidFill>
                <a:latin typeface="+mn-lt"/>
              </a:rPr>
              <a:t>: 90-90-90 Cascade by Age</a:t>
            </a:r>
            <a:br>
              <a:rPr lang="en-US" sz="3200" b="1" dirty="0" smtClean="0">
                <a:solidFill>
                  <a:srgbClr val="B7050C"/>
                </a:solidFill>
                <a:latin typeface="+mn-lt"/>
              </a:rPr>
            </a:br>
            <a:r>
              <a:rPr lang="en-US" sz="3200" b="1" dirty="0" smtClean="0">
                <a:solidFill>
                  <a:srgbClr val="B7050C"/>
                </a:solidFill>
                <a:latin typeface="+mn-lt"/>
              </a:rPr>
              <a:t>at Baseline (pre-Round 1)</a:t>
            </a:r>
            <a:br>
              <a:rPr lang="en-US" sz="3200" b="1" dirty="0" smtClean="0">
                <a:solidFill>
                  <a:srgbClr val="B7050C"/>
                </a:solidFill>
                <a:latin typeface="+mn-lt"/>
              </a:rPr>
            </a:br>
            <a:r>
              <a:rPr lang="en-US" sz="2100" b="1" dirty="0" smtClean="0">
                <a:solidFill>
                  <a:srgbClr val="B7050C"/>
                </a:solidFill>
                <a:latin typeface="+mn-lt"/>
              </a:rPr>
              <a:t>(in four Arm A Communities in Zambia)</a:t>
            </a:r>
            <a:endParaRPr lang="en-US" sz="2100" b="1" dirty="0">
              <a:solidFill>
                <a:srgbClr val="B7050C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6503635"/>
            <a:ext cx="845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Hayes, CROI 2017 Poster </a:t>
            </a:r>
            <a:r>
              <a:rPr lang="en-US" sz="1500" i="1" dirty="0"/>
              <a:t>1011 and Sian Floyd, personal communication</a:t>
            </a:r>
          </a:p>
          <a:p>
            <a:endParaRPr lang="en-US" sz="15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763582"/>
              </p:ext>
            </p:extLst>
          </p:nvPr>
        </p:nvGraphicFramePr>
        <p:xfrm>
          <a:off x="274320" y="1484175"/>
          <a:ext cx="886968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727553" y="1794418"/>
            <a:ext cx="0" cy="37398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8850" y="58458"/>
            <a:ext cx="8786300" cy="9980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 smtClean="0">
                <a:solidFill>
                  <a:srgbClr val="B7050C"/>
                </a:solidFill>
                <a:latin typeface="+mn-lt"/>
              </a:rPr>
              <a:t>PopART</a:t>
            </a:r>
            <a:r>
              <a:rPr lang="en-US" sz="3200" b="1" dirty="0" smtClean="0">
                <a:solidFill>
                  <a:srgbClr val="B7050C"/>
                </a:solidFill>
                <a:latin typeface="+mn-lt"/>
              </a:rPr>
              <a:t>: 90-90-90 Cascade by Age</a:t>
            </a:r>
            <a:br>
              <a:rPr lang="en-US" sz="3200" b="1" dirty="0" smtClean="0">
                <a:solidFill>
                  <a:srgbClr val="B7050C"/>
                </a:solidFill>
                <a:latin typeface="+mn-lt"/>
              </a:rPr>
            </a:br>
            <a:r>
              <a:rPr lang="en-US" sz="3200" b="1" dirty="0" smtClean="0">
                <a:solidFill>
                  <a:srgbClr val="B7050C"/>
                </a:solidFill>
                <a:latin typeface="+mn-lt"/>
              </a:rPr>
              <a:t>at End of Round 2 </a:t>
            </a:r>
            <a:br>
              <a:rPr lang="en-US" sz="3200" b="1" dirty="0" smtClean="0">
                <a:solidFill>
                  <a:srgbClr val="B7050C"/>
                </a:solidFill>
                <a:latin typeface="+mn-lt"/>
              </a:rPr>
            </a:br>
            <a:r>
              <a:rPr lang="en-US" sz="2100" b="1" dirty="0" smtClean="0">
                <a:solidFill>
                  <a:srgbClr val="B7050C"/>
                </a:solidFill>
                <a:latin typeface="+mn-lt"/>
              </a:rPr>
              <a:t>(in four Arm A Communities in Zambia)</a:t>
            </a:r>
            <a:endParaRPr lang="en-US" sz="2100" b="1" dirty="0">
              <a:solidFill>
                <a:srgbClr val="B7050C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7316" y="1298260"/>
            <a:ext cx="247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Knowledge HIV+ status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0773" y="1278069"/>
            <a:ext cx="262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ART in known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91992" y="1260167"/>
            <a:ext cx="1670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ART in all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6503635"/>
            <a:ext cx="845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Hayes, CROI 2017 Poster </a:t>
            </a:r>
            <a:r>
              <a:rPr lang="en-US" sz="1500" i="1" dirty="0"/>
              <a:t>1011 and Sian Floyd, personal communication</a:t>
            </a:r>
          </a:p>
          <a:p>
            <a:endParaRPr lang="en-US" sz="15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758"/>
            <a:ext cx="9144000" cy="84041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1154FF"/>
                </a:solidFill>
              </a:rPr>
              <a:t>BCPP / </a:t>
            </a:r>
            <a:r>
              <a:rPr lang="en-US" sz="3200" b="1" dirty="0" err="1" smtClean="0">
                <a:solidFill>
                  <a:srgbClr val="1154FF"/>
                </a:solidFill>
              </a:rPr>
              <a:t>Ya</a:t>
            </a:r>
            <a:r>
              <a:rPr lang="en-US" sz="3200" b="1" dirty="0" smtClean="0">
                <a:solidFill>
                  <a:srgbClr val="1154FF"/>
                </a:solidFill>
              </a:rPr>
              <a:t> </a:t>
            </a:r>
            <a:r>
              <a:rPr lang="en-US" sz="3200" b="1" dirty="0" err="1" smtClean="0">
                <a:solidFill>
                  <a:srgbClr val="1154FF"/>
                </a:solidFill>
              </a:rPr>
              <a:t>Tsie</a:t>
            </a:r>
            <a:r>
              <a:rPr lang="en-US" sz="3200" b="1" dirty="0" smtClean="0">
                <a:solidFill>
                  <a:srgbClr val="1154FF"/>
                </a:solidFill>
              </a:rPr>
              <a:t> (Botswana</a:t>
            </a:r>
            <a:r>
              <a:rPr lang="en-US" sz="3200" b="1" dirty="0">
                <a:solidFill>
                  <a:srgbClr val="1154FF"/>
                </a:solidFill>
              </a:rPr>
              <a:t>): Intervention Components Aimed at Reaching Specific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2" y="1177200"/>
            <a:ext cx="9048988" cy="54329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400" dirty="0" smtClean="0"/>
              <a:t>Men: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b="1" dirty="0" smtClean="0"/>
              <a:t>Evening/weekend </a:t>
            </a:r>
            <a:r>
              <a:rPr lang="en-US" sz="2200" dirty="0" smtClean="0"/>
              <a:t>hours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 smtClean="0"/>
              <a:t>Visited </a:t>
            </a:r>
            <a:r>
              <a:rPr lang="en-US" sz="2200" b="1" dirty="0" smtClean="0"/>
              <a:t>markets</a:t>
            </a:r>
            <a:r>
              <a:rPr lang="en-US" sz="2200" b="1" dirty="0"/>
              <a:t>, </a:t>
            </a:r>
            <a:r>
              <a:rPr lang="en-US" sz="2200" b="1" dirty="0" smtClean="0"/>
              <a:t>bars, workplaces</a:t>
            </a:r>
            <a:r>
              <a:rPr lang="en-US" sz="2200" b="1" dirty="0"/>
              <a:t>, cattle posts, and farm </a:t>
            </a:r>
            <a:r>
              <a:rPr lang="en-US" sz="2200" dirty="0" smtClean="0"/>
              <a:t>lands</a:t>
            </a:r>
            <a:endParaRPr lang="en-US" sz="2200" dirty="0"/>
          </a:p>
          <a:p>
            <a:pPr lvl="1">
              <a:spcBef>
                <a:spcPts val="0"/>
              </a:spcBef>
              <a:defRPr/>
            </a:pPr>
            <a:r>
              <a:rPr lang="en-US" sz="2200" dirty="0"/>
              <a:t>E</a:t>
            </a:r>
            <a:r>
              <a:rPr lang="en-US" sz="2200" dirty="0" smtClean="0"/>
              <a:t>vents </a:t>
            </a:r>
            <a:r>
              <a:rPr lang="en-US" sz="2200" dirty="0"/>
              <a:t>to attract </a:t>
            </a:r>
            <a:r>
              <a:rPr lang="en-US" sz="2200" dirty="0" smtClean="0"/>
              <a:t>men: </a:t>
            </a:r>
            <a:r>
              <a:rPr lang="en-US" sz="2200" b="1" dirty="0"/>
              <a:t>soccer tournaments, edutainment </a:t>
            </a:r>
            <a:r>
              <a:rPr lang="en-US" sz="2200" dirty="0"/>
              <a:t>(mobile testing </a:t>
            </a:r>
            <a:r>
              <a:rPr lang="en-US" sz="2200" dirty="0" smtClean="0"/>
              <a:t>events </a:t>
            </a:r>
            <a:r>
              <a:rPr lang="en-US" sz="2200" dirty="0"/>
              <a:t>with music/DJ in community), </a:t>
            </a:r>
            <a:r>
              <a:rPr lang="en-US" sz="2200" dirty="0" smtClean="0"/>
              <a:t>weekend </a:t>
            </a:r>
            <a:r>
              <a:rPr lang="en-US" sz="2200" b="1" dirty="0" smtClean="0"/>
              <a:t>health fairs</a:t>
            </a:r>
            <a:endParaRPr lang="en-US" sz="2200" b="1" dirty="0"/>
          </a:p>
          <a:p>
            <a:pPr lvl="1">
              <a:spcBef>
                <a:spcPts val="0"/>
              </a:spcBef>
              <a:defRPr/>
            </a:pPr>
            <a:r>
              <a:rPr lang="en-US" sz="2200" dirty="0"/>
              <a:t>M</a:t>
            </a:r>
            <a:r>
              <a:rPr lang="en-US" sz="2200" dirty="0" smtClean="0"/>
              <a:t>ale mobilizers</a:t>
            </a:r>
          </a:p>
          <a:p>
            <a:pPr lvl="1">
              <a:spcBef>
                <a:spcPts val="0"/>
              </a:spcBef>
              <a:defRPr/>
            </a:pPr>
            <a:endParaRPr lang="en-US" sz="2200" dirty="0"/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Youth: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b="1" dirty="0"/>
              <a:t>Evening/weekend hours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 smtClean="0"/>
              <a:t>Visited </a:t>
            </a:r>
            <a:r>
              <a:rPr lang="en-US" sz="2200" b="1" dirty="0" err="1" smtClean="0"/>
              <a:t>shebeens</a:t>
            </a:r>
            <a:r>
              <a:rPr lang="en-US" sz="2200" b="1" dirty="0"/>
              <a:t>/bars, </a:t>
            </a:r>
            <a:r>
              <a:rPr lang="en-US" sz="2200" b="1" dirty="0" smtClean="0"/>
              <a:t>churches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/>
              <a:t>E</a:t>
            </a:r>
            <a:r>
              <a:rPr lang="en-US" sz="2200" dirty="0" smtClean="0"/>
              <a:t>vents </a:t>
            </a:r>
            <a:r>
              <a:rPr lang="en-US" sz="2200" dirty="0"/>
              <a:t>to attract young </a:t>
            </a:r>
            <a:r>
              <a:rPr lang="en-US" sz="2200" dirty="0" smtClean="0"/>
              <a:t>people: </a:t>
            </a:r>
            <a:r>
              <a:rPr lang="en-US" sz="2200" b="1" dirty="0" smtClean="0"/>
              <a:t>soccer tournaments, </a:t>
            </a:r>
            <a:r>
              <a:rPr lang="en-US" sz="2200" b="1" dirty="0"/>
              <a:t>edutainment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 smtClean="0"/>
              <a:t>Youth mobilizers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/>
              <a:t>A</a:t>
            </a:r>
            <a:r>
              <a:rPr lang="en-US" sz="2200" dirty="0" smtClean="0"/>
              <a:t>dded </a:t>
            </a:r>
            <a:r>
              <a:rPr lang="en-US" sz="2200" b="1" dirty="0"/>
              <a:t>year-round </a:t>
            </a:r>
            <a:r>
              <a:rPr lang="en-US" sz="2200" b="1" dirty="0" smtClean="0"/>
              <a:t>mobile HIV testing </a:t>
            </a:r>
            <a:r>
              <a:rPr lang="en-US" sz="2200" dirty="0" smtClean="0"/>
              <a:t>targeted </a:t>
            </a:r>
            <a:r>
              <a:rPr lang="en-US" sz="2200" dirty="0"/>
              <a:t>to young people – increased likelihood of reaching people who worked in urban </a:t>
            </a:r>
            <a:r>
              <a:rPr lang="en-US" sz="2200" dirty="0" smtClean="0"/>
              <a:t>areas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069337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97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638051"/>
              </p:ext>
            </p:extLst>
          </p:nvPr>
        </p:nvGraphicFramePr>
        <p:xfrm>
          <a:off x="91551" y="1397682"/>
          <a:ext cx="886968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779696" y="1695546"/>
            <a:ext cx="0" cy="37398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49674" y="1695546"/>
            <a:ext cx="0" cy="37398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6165" y="6642962"/>
            <a:ext cx="8255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Based upon </a:t>
            </a:r>
            <a:r>
              <a:rPr lang="en-US" sz="1200" i="1" dirty="0" smtClean="0"/>
              <a:t>preliminary intervention </a:t>
            </a:r>
            <a:r>
              <a:rPr lang="en-US" sz="1200" i="1" dirty="0" smtClean="0"/>
              <a:t>team data from first round, for 1</a:t>
            </a:r>
            <a:r>
              <a:rPr lang="en-US" sz="1200" i="1" baseline="30000" dirty="0" smtClean="0"/>
              <a:t>st</a:t>
            </a:r>
            <a:r>
              <a:rPr lang="en-US" sz="1200" i="1" dirty="0" smtClean="0"/>
              <a:t> and 2</a:t>
            </a:r>
            <a:r>
              <a:rPr lang="en-US" sz="1200" i="1" baseline="30000" dirty="0" smtClean="0"/>
              <a:t>nd</a:t>
            </a:r>
            <a:r>
              <a:rPr lang="en-US" sz="1200" i="1" dirty="0" smtClean="0"/>
              <a:t> 90’s, and 20% cohort for 3</a:t>
            </a:r>
            <a:r>
              <a:rPr lang="en-US" sz="1200" i="1" baseline="30000" dirty="0" smtClean="0"/>
              <a:t>rd</a:t>
            </a:r>
            <a:r>
              <a:rPr lang="en-US" sz="1200" i="1" dirty="0" smtClean="0"/>
              <a:t> 90 (VL suppression)  </a:t>
            </a:r>
            <a:endParaRPr lang="en-US" sz="1200" i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551" y="-112299"/>
            <a:ext cx="8786300" cy="1201098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1154FF"/>
                </a:solidFill>
                <a:latin typeface="+mn-lt"/>
              </a:rPr>
              <a:t>BCPP: 90-90-90 Cascade by Age Group and Sex, Pre-Intervention (</a:t>
            </a:r>
            <a:r>
              <a:rPr lang="en-US" sz="3000" b="1" dirty="0" smtClean="0">
                <a:solidFill>
                  <a:srgbClr val="1154FF"/>
                </a:solidFill>
              </a:rPr>
              <a:t>in Intervention Arm)</a:t>
            </a:r>
            <a:endParaRPr lang="en-US" sz="3000" b="1" dirty="0">
              <a:solidFill>
                <a:srgbClr val="1154FF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1042958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832916" y="1695546"/>
            <a:ext cx="0" cy="37398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9621" y="1106068"/>
            <a:ext cx="18774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Knowledge HIV+ status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5571" y="1118768"/>
            <a:ext cx="19879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ART in known HIV+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3909" y="1092262"/>
            <a:ext cx="1670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VL&lt;400 </a:t>
            </a:r>
            <a:r>
              <a:rPr lang="en-US" sz="1500" b="1" dirty="0">
                <a:solidFill>
                  <a:srgbClr val="000000"/>
                </a:solidFill>
              </a:rPr>
              <a:t>i</a:t>
            </a:r>
            <a:r>
              <a:rPr lang="en-US" sz="1500" b="1" dirty="0" smtClean="0">
                <a:solidFill>
                  <a:srgbClr val="000000"/>
                </a:solidFill>
              </a:rPr>
              <a:t>n those on ART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09768" y="1078990"/>
            <a:ext cx="16703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VL&lt;400 </a:t>
            </a:r>
            <a:r>
              <a:rPr lang="en-US" sz="1500" b="1" dirty="0">
                <a:solidFill>
                  <a:srgbClr val="000000"/>
                </a:solidFill>
              </a:rPr>
              <a:t>i</a:t>
            </a:r>
            <a:r>
              <a:rPr lang="en-US" sz="1500" b="1" dirty="0" smtClean="0">
                <a:solidFill>
                  <a:srgbClr val="000000"/>
                </a:solidFill>
              </a:rPr>
              <a:t>n all HIV+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089978"/>
              </p:ext>
            </p:extLst>
          </p:nvPr>
        </p:nvGraphicFramePr>
        <p:xfrm>
          <a:off x="91551" y="1504715"/>
          <a:ext cx="886968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 flipH="1">
            <a:off x="2796027" y="1819222"/>
            <a:ext cx="8654" cy="37398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53790" y="6623788"/>
            <a:ext cx="86580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i="1" dirty="0">
                <a:solidFill>
                  <a:prstClr val="black"/>
                </a:solidFill>
              </a:rPr>
              <a:t>Based </a:t>
            </a:r>
            <a:r>
              <a:rPr lang="en-US" sz="1200" i="1" dirty="0" smtClean="0">
                <a:solidFill>
                  <a:prstClr val="black"/>
                </a:solidFill>
              </a:rPr>
              <a:t>upon preliminary </a:t>
            </a:r>
            <a:r>
              <a:rPr lang="en-US" sz="1200" i="1" dirty="0">
                <a:solidFill>
                  <a:prstClr val="black"/>
                </a:solidFill>
              </a:rPr>
              <a:t>intervention team/programmatic data at study end, with estimated HIV+ denominator for 1</a:t>
            </a:r>
            <a:r>
              <a:rPr lang="en-US" sz="1200" i="1" baseline="30000" dirty="0">
                <a:solidFill>
                  <a:prstClr val="black"/>
                </a:solidFill>
              </a:rPr>
              <a:t>st</a:t>
            </a:r>
            <a:r>
              <a:rPr lang="en-US" sz="1200" i="1" dirty="0">
                <a:solidFill>
                  <a:prstClr val="black"/>
                </a:solidFill>
              </a:rPr>
              <a:t> 90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294881" y="2411917"/>
            <a:ext cx="412346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prstClr val="black"/>
                </a:solidFill>
              </a:rPr>
              <a:t>84</a:t>
            </a:r>
            <a:endParaRPr lang="en-US" sz="13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6409" y="2070793"/>
            <a:ext cx="38081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300" b="1" dirty="0">
                <a:solidFill>
                  <a:prstClr val="black"/>
                </a:solidFill>
              </a:rPr>
              <a:t>85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390426" y="2360818"/>
            <a:ext cx="221257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"/>
          <p:cNvSpPr txBox="1"/>
          <p:nvPr/>
        </p:nvSpPr>
        <p:spPr>
          <a:xfrm>
            <a:off x="2867952" y="2350272"/>
            <a:ext cx="412346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prstClr val="black"/>
                </a:solidFill>
              </a:rPr>
              <a:t>84</a:t>
            </a:r>
            <a:endParaRPr lang="en-US" sz="1300" b="1" dirty="0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970513" y="2309225"/>
            <a:ext cx="221398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551" y="-272801"/>
            <a:ext cx="8786300" cy="138002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1154FF"/>
                </a:solidFill>
                <a:latin typeface="+mn-lt"/>
              </a:rPr>
              <a:t>BCPP: 90-90-90 Cascade by Age Group and Sex, at End of Study (in Intervention Arm)</a:t>
            </a:r>
            <a:endParaRPr lang="en-US" sz="2800" b="1" dirty="0">
              <a:solidFill>
                <a:srgbClr val="1154FF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923511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9621" y="1106068"/>
            <a:ext cx="18774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Knowledge HIV+ status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5571" y="1118768"/>
            <a:ext cx="19879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ART in known HIV+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3909" y="1092262"/>
            <a:ext cx="1670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VL&lt;400 </a:t>
            </a:r>
            <a:r>
              <a:rPr lang="en-US" sz="1500" b="1" dirty="0">
                <a:solidFill>
                  <a:srgbClr val="000000"/>
                </a:solidFill>
              </a:rPr>
              <a:t>i</a:t>
            </a:r>
            <a:r>
              <a:rPr lang="en-US" sz="1500" b="1" dirty="0" smtClean="0">
                <a:solidFill>
                  <a:srgbClr val="000000"/>
                </a:solidFill>
              </a:rPr>
              <a:t>n those on ART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09768" y="1078990"/>
            <a:ext cx="16703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VL&lt;400 </a:t>
            </a:r>
            <a:r>
              <a:rPr lang="en-US" sz="1500" b="1" dirty="0">
                <a:solidFill>
                  <a:srgbClr val="000000"/>
                </a:solidFill>
              </a:rPr>
              <a:t>i</a:t>
            </a:r>
            <a:r>
              <a:rPr lang="en-US" sz="1500" b="1" dirty="0" smtClean="0">
                <a:solidFill>
                  <a:srgbClr val="000000"/>
                </a:solidFill>
              </a:rPr>
              <a:t>n all HIV+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5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12" y="302646"/>
            <a:ext cx="8355263" cy="84041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1154FF"/>
                </a:solidFill>
              </a:rPr>
              <a:t>BCPP: Other Predictors of Lower Cascade Coverage</a:t>
            </a:r>
            <a:endParaRPr lang="en-US" sz="2400" i="1" dirty="0">
              <a:solidFill>
                <a:srgbClr val="1154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2" y="1691280"/>
            <a:ext cx="8823598" cy="504969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Greater </a:t>
            </a:r>
            <a:r>
              <a:rPr lang="en-US" sz="2400" b="1" dirty="0"/>
              <a:t>mobility: </a:t>
            </a:r>
            <a:r>
              <a:rPr lang="en-US" sz="2400" b="1" dirty="0" smtClean="0"/>
              <a:t>at </a:t>
            </a:r>
            <a:r>
              <a:rPr lang="en-US" sz="2400" dirty="0" smtClean="0"/>
              <a:t>baseline (pre-intervention), more </a:t>
            </a:r>
            <a:r>
              <a:rPr lang="en-US" sz="2400" dirty="0"/>
              <a:t>mobile HIV</a:t>
            </a:r>
            <a:r>
              <a:rPr lang="en-US" sz="2400" dirty="0" smtClean="0"/>
              <a:t>-positive </a:t>
            </a:r>
            <a:r>
              <a:rPr lang="en-US" sz="2400" dirty="0"/>
              <a:t>individuals were significantly more likely to be </a:t>
            </a:r>
            <a:r>
              <a:rPr lang="en-US" sz="2400" dirty="0" err="1" smtClean="0"/>
              <a:t>viremic</a:t>
            </a:r>
            <a:endParaRPr lang="en-US" sz="2400" dirty="0" smtClean="0"/>
          </a:p>
          <a:p>
            <a:pPr lvl="1"/>
            <a:r>
              <a:rPr lang="en-US" sz="2000" dirty="0"/>
              <a:t>L</a:t>
            </a:r>
            <a:r>
              <a:rPr lang="en-US" sz="2000" dirty="0" smtClean="0"/>
              <a:t>ower </a:t>
            </a:r>
            <a:r>
              <a:rPr lang="en-US" sz="2000" dirty="0"/>
              <a:t>proportion of HIV-positive </a:t>
            </a:r>
            <a:r>
              <a:rPr lang="en-US" sz="2000" dirty="0" smtClean="0"/>
              <a:t>more mobile </a:t>
            </a:r>
            <a:r>
              <a:rPr lang="en-US" sz="2000" dirty="0"/>
              <a:t>participants knew their HIV status (P=0.001) or were on </a:t>
            </a:r>
            <a:r>
              <a:rPr lang="en-US" sz="2000" dirty="0" smtClean="0"/>
              <a:t>ART (</a:t>
            </a:r>
            <a:r>
              <a:rPr lang="en-US" sz="2000" dirty="0"/>
              <a:t>P=0.02) compared with non-</a:t>
            </a:r>
            <a:r>
              <a:rPr lang="en-US" sz="2000" dirty="0" smtClean="0"/>
              <a:t>mobile</a:t>
            </a:r>
            <a:r>
              <a:rPr lang="en-US" sz="1800" i="1" dirty="0" smtClean="0"/>
              <a:t> </a:t>
            </a:r>
            <a:r>
              <a:rPr lang="en-US" sz="1800" i="1" dirty="0"/>
              <a:t>(</a:t>
            </a:r>
            <a:r>
              <a:rPr lang="en-US" sz="1800" i="1" dirty="0" err="1" smtClean="0"/>
              <a:t>Mmalane</a:t>
            </a:r>
            <a:r>
              <a:rPr lang="en-US" sz="1800" i="1" dirty="0" smtClean="0"/>
              <a:t> CROI 2018)</a:t>
            </a:r>
          </a:p>
          <a:p>
            <a:r>
              <a:rPr lang="en-US" sz="2400" b="1" smtClean="0"/>
              <a:t>Lack of Botswana </a:t>
            </a:r>
            <a:r>
              <a:rPr lang="en-US" sz="2400" b="1" dirty="0" smtClean="0"/>
              <a:t>citizenship:</a:t>
            </a:r>
          </a:p>
          <a:p>
            <a:pPr lvl="1"/>
            <a:r>
              <a:rPr lang="en-US" sz="2000" dirty="0" smtClean="0"/>
              <a:t>4% of persons assessed for HIV in the intervention communities were non-citizens</a:t>
            </a:r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f all persons with HIV, at first encounter with team:</a:t>
            </a:r>
          </a:p>
          <a:p>
            <a:pPr lvl="2"/>
            <a:r>
              <a:rPr lang="en-US" sz="2000" dirty="0" smtClean="0"/>
              <a:t>23% of non-citizens vs. 84% of citizens knew their positive status </a:t>
            </a:r>
          </a:p>
          <a:p>
            <a:pPr lvl="2"/>
            <a:r>
              <a:rPr lang="en-US" sz="2000" dirty="0" smtClean="0"/>
              <a:t>18% of non-citizens vs. 72% of citizens were on ART (77% vs. 86% of </a:t>
            </a:r>
            <a:r>
              <a:rPr lang="en-US" sz="2000" i="1" dirty="0" smtClean="0"/>
              <a:t>known</a:t>
            </a:r>
            <a:r>
              <a:rPr lang="en-US" sz="2000" dirty="0" smtClean="0"/>
              <a:t> HIV-positive persons were on ART)</a:t>
            </a:r>
            <a:endParaRPr lang="en-US" sz="2000" dirty="0"/>
          </a:p>
          <a:p>
            <a:pPr>
              <a:spcBef>
                <a:spcPts val="0"/>
              </a:spcBef>
              <a:defRPr/>
            </a:pP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1437697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67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062"/>
            <a:ext cx="8229600" cy="821573"/>
          </a:xfrm>
        </p:spPr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54669"/>
            <a:ext cx="8788400" cy="50941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all 4 trials, coverage of each step of the 90-90-90 cascade was lower in men and in younger persons at baseline</a:t>
            </a:r>
          </a:p>
          <a:p>
            <a:pPr lvl="1"/>
            <a:r>
              <a:rPr lang="en-US" sz="2400" dirty="0" smtClean="0"/>
              <a:t>Wider gaps by age than by sex</a:t>
            </a:r>
          </a:p>
          <a:p>
            <a:pPr lvl="1"/>
            <a:r>
              <a:rPr lang="en-US" sz="2400" dirty="0" smtClean="0"/>
              <a:t>The largest gap tended to be in knowledge of positive HIV status (first 90)</a:t>
            </a:r>
          </a:p>
          <a:p>
            <a:r>
              <a:rPr lang="en-US" sz="2400" dirty="0" smtClean="0"/>
              <a:t>While these gaps persisted post-intervention in each trial, they </a:t>
            </a:r>
            <a:r>
              <a:rPr lang="en-US" sz="2400" b="1" dirty="0" smtClean="0"/>
              <a:t>narrowed substantially, with combination of approaches</a:t>
            </a:r>
          </a:p>
          <a:p>
            <a:pPr lvl="1"/>
            <a:r>
              <a:rPr lang="en-US" sz="2400" b="1" dirty="0" smtClean="0"/>
              <a:t>It was possible to successfully reach, link, and treat many men and younger individuals, </a:t>
            </a:r>
            <a:r>
              <a:rPr lang="en-US" sz="2400" dirty="0" smtClean="0"/>
              <a:t>with approaches offering flexibility in timing, location, and nature of services</a:t>
            </a:r>
          </a:p>
          <a:p>
            <a:r>
              <a:rPr lang="en-US" sz="2400" dirty="0" smtClean="0"/>
              <a:t>Mobility (both in “stable” residents, as well as in persons moving into and out of community) was associated with lower coverage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1076001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9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165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Thanks and Acknowledgements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1468" y="863892"/>
            <a:ext cx="3361711" cy="41161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 err="1" smtClean="0"/>
              <a:t>PopART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 smtClean="0"/>
              <a:t>Helen </a:t>
            </a:r>
            <a:r>
              <a:rPr lang="en-US" sz="2200" dirty="0" err="1" smtClean="0"/>
              <a:t>Ayles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Sian Floyd</a:t>
            </a:r>
          </a:p>
          <a:p>
            <a:pPr marL="0" indent="0">
              <a:buNone/>
            </a:pPr>
            <a:r>
              <a:rPr lang="en-US" sz="2200" dirty="0" err="1" smtClean="0"/>
              <a:t>Kalpana</a:t>
            </a:r>
            <a:r>
              <a:rPr lang="en-US" sz="2200" dirty="0" smtClean="0"/>
              <a:t> </a:t>
            </a:r>
            <a:r>
              <a:rPr lang="en-US" sz="2200" dirty="0" err="1" smtClean="0"/>
              <a:t>Sabapathy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err="1" smtClean="0"/>
              <a:t>PopART</a:t>
            </a:r>
            <a:r>
              <a:rPr lang="en-US" sz="2200" dirty="0" smtClean="0"/>
              <a:t> study team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BCPP</a:t>
            </a:r>
          </a:p>
          <a:p>
            <a:pPr marL="0" indent="0">
              <a:buNone/>
            </a:pPr>
            <a:r>
              <a:rPr lang="en-US" sz="2200" dirty="0"/>
              <a:t>Kara Bennett</a:t>
            </a:r>
          </a:p>
          <a:p>
            <a:pPr marL="0" indent="0">
              <a:buNone/>
            </a:pPr>
            <a:r>
              <a:rPr lang="en-US" sz="2200" dirty="0" smtClean="0"/>
              <a:t>Lisa Block</a:t>
            </a:r>
          </a:p>
          <a:p>
            <a:pPr marL="0" indent="0">
              <a:buNone/>
            </a:pPr>
            <a:r>
              <a:rPr lang="en-US" sz="2200" dirty="0" smtClean="0"/>
              <a:t>Jean </a:t>
            </a:r>
            <a:r>
              <a:rPr lang="en-US" sz="2200" dirty="0" err="1" smtClean="0"/>
              <a:t>Leidner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BCPP study team</a:t>
            </a:r>
            <a:endParaRPr lang="en-US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851819"/>
            <a:ext cx="3153733" cy="3769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200" b="1" dirty="0" err="1" smtClean="0"/>
              <a:t>TasP</a:t>
            </a:r>
            <a:endParaRPr lang="en-US" sz="2200" b="1" dirty="0" smtClean="0"/>
          </a:p>
          <a:p>
            <a:pPr marL="0" indent="0">
              <a:buFont typeface="Arial"/>
              <a:buNone/>
            </a:pPr>
            <a:r>
              <a:rPr lang="en-US" sz="2200" dirty="0" smtClean="0"/>
              <a:t>Collins </a:t>
            </a:r>
            <a:r>
              <a:rPr lang="en-US" sz="2200" dirty="0" err="1" smtClean="0"/>
              <a:t>Iwuji</a:t>
            </a:r>
            <a:endParaRPr lang="en-US" sz="2200" dirty="0" smtClean="0"/>
          </a:p>
          <a:p>
            <a:pPr marL="0" indent="0">
              <a:buFont typeface="Arial"/>
              <a:buNone/>
            </a:pPr>
            <a:r>
              <a:rPr lang="en-US" sz="2200" dirty="0" smtClean="0"/>
              <a:t>Joseph </a:t>
            </a:r>
            <a:r>
              <a:rPr lang="en-US" sz="2200" dirty="0" err="1" smtClean="0"/>
              <a:t>Larmarange</a:t>
            </a:r>
            <a:endParaRPr lang="en-US" sz="2200" dirty="0" smtClean="0"/>
          </a:p>
          <a:p>
            <a:pPr marL="0" indent="0">
              <a:buFont typeface="Arial"/>
              <a:buNone/>
            </a:pPr>
            <a:r>
              <a:rPr lang="en-US" sz="2200" dirty="0" err="1" smtClean="0"/>
              <a:t>TasP</a:t>
            </a:r>
            <a:r>
              <a:rPr lang="en-US" sz="2200" dirty="0" smtClean="0"/>
              <a:t> study team</a:t>
            </a:r>
          </a:p>
          <a:p>
            <a:pPr marL="0" indent="0">
              <a:buFont typeface="Arial"/>
              <a:buNone/>
            </a:pPr>
            <a:endParaRPr lang="en-US" sz="2200" dirty="0" smtClean="0"/>
          </a:p>
          <a:p>
            <a:pPr marL="0" indent="0">
              <a:buFont typeface="Arial"/>
              <a:buNone/>
            </a:pPr>
            <a:r>
              <a:rPr lang="en-US" sz="2200" b="1" dirty="0" smtClean="0"/>
              <a:t>SEARCH</a:t>
            </a:r>
          </a:p>
          <a:p>
            <a:pPr marL="0" indent="0">
              <a:buFont typeface="Arial"/>
              <a:buNone/>
            </a:pPr>
            <a:r>
              <a:rPr lang="en-US" sz="2200" dirty="0" smtClean="0"/>
              <a:t>Diane </a:t>
            </a:r>
            <a:r>
              <a:rPr lang="en-US" sz="2200" dirty="0" err="1" smtClean="0"/>
              <a:t>Havlir</a:t>
            </a:r>
            <a:endParaRPr lang="en-US" sz="2200" dirty="0" smtClean="0"/>
          </a:p>
          <a:p>
            <a:pPr marL="0" indent="0">
              <a:buFont typeface="Arial"/>
              <a:buNone/>
            </a:pPr>
            <a:r>
              <a:rPr lang="en-US" sz="2200" dirty="0" smtClean="0"/>
              <a:t>Laura </a:t>
            </a:r>
            <a:r>
              <a:rPr lang="en-US" sz="2200" dirty="0" err="1" smtClean="0"/>
              <a:t>Balzer</a:t>
            </a:r>
            <a:endParaRPr lang="en-US" sz="2200" dirty="0" smtClean="0"/>
          </a:p>
          <a:p>
            <a:pPr marL="0" indent="0">
              <a:buFont typeface="Arial"/>
              <a:buNone/>
            </a:pPr>
            <a:r>
              <a:rPr lang="en-US" sz="2200" dirty="0" smtClean="0"/>
              <a:t>SEARCH study team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13069" y="4989590"/>
            <a:ext cx="89144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B7050C"/>
                </a:solidFill>
              </a:rPr>
              <a:t>STUDY PARTICIPANTS </a:t>
            </a:r>
            <a:r>
              <a:rPr lang="en-US" sz="2200" b="1" dirty="0" smtClean="0"/>
              <a:t>and community members</a:t>
            </a:r>
            <a:endParaRPr lang="en-US" sz="2200" b="1" dirty="0" smtClean="0">
              <a:solidFill>
                <a:srgbClr val="B7050C"/>
              </a:solidFill>
            </a:endParaRPr>
          </a:p>
          <a:p>
            <a:pPr algn="ctr"/>
            <a:r>
              <a:rPr lang="en-US" sz="2200" b="1" dirty="0" smtClean="0"/>
              <a:t>Funding Organizations, Study Teams, Ministries of Health, collaborating partners, and all study staff</a:t>
            </a:r>
          </a:p>
          <a:p>
            <a:pPr algn="ctr"/>
            <a:r>
              <a:rPr lang="en-US" sz="2200" b="1" dirty="0" smtClean="0"/>
              <a:t>Richard </a:t>
            </a:r>
            <a:r>
              <a:rPr lang="en-US" sz="2200" b="1" dirty="0"/>
              <a:t>Hayes and Francois </a:t>
            </a:r>
            <a:r>
              <a:rPr lang="en-US" sz="2200" b="1" dirty="0" err="1"/>
              <a:t>Dabis</a:t>
            </a:r>
            <a:r>
              <a:rPr lang="en-US" sz="2200" b="1" dirty="0"/>
              <a:t> </a:t>
            </a:r>
            <a:r>
              <a:rPr lang="en-US" sz="2200" b="1" dirty="0" smtClean="0"/>
              <a:t>for leading the UT3C</a:t>
            </a:r>
            <a:endParaRPr lang="en-US" sz="2200" b="1" dirty="0"/>
          </a:p>
        </p:txBody>
      </p:sp>
      <p:sp>
        <p:nvSpPr>
          <p:cNvPr id="6" name="Rectangle 5"/>
          <p:cNvSpPr/>
          <p:nvPr/>
        </p:nvSpPr>
        <p:spPr>
          <a:xfrm>
            <a:off x="228600" y="738969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436140"/>
            <a:ext cx="3949700" cy="31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2961" y="6426200"/>
            <a:ext cx="1244600" cy="4318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8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75E3-A359-45D4-B786-B8D8699F927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82173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xmlns="" id="{4E4D4F7E-AFDD-406D-9272-673F0CB74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28" y="1339850"/>
            <a:ext cx="8601624" cy="521335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53706" y="152400"/>
            <a:ext cx="8405446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atin typeface="Calibri" pitchFamily="34" charset="0"/>
                <a:ea typeface="+mj-ea"/>
                <a:cs typeface="Calibri" pitchFamily="34" charset="0"/>
              </a:rPr>
              <a:t>Introduction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528" y="1339850"/>
            <a:ext cx="88370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UTT trials provide opportunity to assess and compare: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Pre-existing “gaps” in coverage at population level, in various African settings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Effectiveness of interventions in narrowing these gaps 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Each UTT trial team asked to provide insights and data related to gaps in the HIV care cascade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With a focus on sex and age, two known predictors of coverage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Today, will provide overview of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 HIV care cascade coverage by sex and age at baseline and after </a:t>
            </a:r>
            <a:r>
              <a:rPr lang="en-US" sz="2400" u="sng" dirty="0" smtClean="0"/>
              <a:t>&gt;</a:t>
            </a:r>
            <a:r>
              <a:rPr lang="en-US" sz="2400" dirty="0" smtClean="0"/>
              <a:t>2 years of interventions (in intervention arms)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Other factors associated with gaps in coverage</a:t>
            </a:r>
          </a:p>
        </p:txBody>
      </p:sp>
    </p:spTree>
    <p:extLst>
      <p:ext uri="{BB962C8B-B14F-4D97-AF65-F5344CB8AC3E}">
        <p14:creationId xmlns:p14="http://schemas.microsoft.com/office/powerpoint/2010/main" val="30163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Outreach or Services Aimed at Specific Populations, by Trial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935501"/>
              </p:ext>
            </p:extLst>
          </p:nvPr>
        </p:nvGraphicFramePr>
        <p:xfrm>
          <a:off x="398940" y="1914779"/>
          <a:ext cx="84333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2024"/>
                <a:gridCol w="1361231"/>
                <a:gridCol w="1432876"/>
                <a:gridCol w="1349290"/>
                <a:gridCol w="1247945"/>
              </a:tblGrid>
              <a:tr h="4058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Population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458024"/>
                          </a:solidFill>
                        </a:rPr>
                        <a:t>TasP</a:t>
                      </a:r>
                      <a:endParaRPr lang="en-US" sz="2400" dirty="0">
                        <a:solidFill>
                          <a:srgbClr val="458024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SEARCH</a:t>
                      </a:r>
                      <a:endParaRPr 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B7050C"/>
                          </a:solidFill>
                        </a:rPr>
                        <a:t>PopART</a:t>
                      </a:r>
                      <a:endParaRPr lang="en-US" sz="2400" dirty="0">
                        <a:solidFill>
                          <a:srgbClr val="B7050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4721FF"/>
                          </a:solidFill>
                        </a:rPr>
                        <a:t>BCPP</a:t>
                      </a:r>
                      <a:endParaRPr lang="en-US" sz="2400" dirty="0">
                        <a:solidFill>
                          <a:srgbClr val="4721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58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+/-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</a:tr>
              <a:tr h="4058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+/-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</a:tr>
              <a:tr h="4058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Mobile populations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+/-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1477041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282785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the four UTT trials did not focus specific outreach or intervention efforts on key populations</a:t>
            </a:r>
          </a:p>
          <a:p>
            <a:endParaRPr lang="en-US" sz="2400" dirty="0"/>
          </a:p>
          <a:p>
            <a:r>
              <a:rPr lang="en-US" dirty="0" smtClean="0"/>
              <a:t>*Exception: </a:t>
            </a:r>
            <a:r>
              <a:rPr lang="en-US" dirty="0" err="1" smtClean="0"/>
              <a:t>PopART</a:t>
            </a:r>
            <a:r>
              <a:rPr lang="en-US" dirty="0" smtClean="0"/>
              <a:t> team offered services to sex workers in guest houses in some locations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38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0418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008000"/>
                </a:solidFill>
              </a:rPr>
              <a:t>TasP</a:t>
            </a:r>
            <a:r>
              <a:rPr lang="en-US" sz="3600" b="1" dirty="0" smtClean="0">
                <a:solidFill>
                  <a:srgbClr val="008000"/>
                </a:solidFill>
              </a:rPr>
              <a:t> (South Africa</a:t>
            </a:r>
            <a:r>
              <a:rPr lang="en-US" sz="3600" b="1" dirty="0">
                <a:solidFill>
                  <a:srgbClr val="008000"/>
                </a:solidFill>
              </a:rPr>
              <a:t>): Intervention Components Aimed at Reaching Specific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Men and youth: Fieldworkers</a:t>
            </a:r>
            <a:r>
              <a:rPr lang="en-US" sz="2400" dirty="0"/>
              <a:t>’ </a:t>
            </a:r>
            <a:r>
              <a:rPr lang="en-US" sz="2400" dirty="0" smtClean="0"/>
              <a:t>schedules </a:t>
            </a:r>
            <a:r>
              <a:rPr lang="en-US" sz="2400" dirty="0"/>
              <a:t>included weekends and late evenings for tracking </a:t>
            </a:r>
            <a:r>
              <a:rPr lang="en-US" sz="2400" dirty="0" smtClean="0"/>
              <a:t>visits, </a:t>
            </a:r>
            <a:r>
              <a:rPr lang="en-US" sz="2400" dirty="0"/>
              <a:t>to increase likelihood of contacting students and employed </a:t>
            </a:r>
            <a:r>
              <a:rPr lang="en-US" sz="2400" dirty="0" smtClean="0"/>
              <a:t>individuals, including men</a:t>
            </a:r>
          </a:p>
          <a:p>
            <a:endParaRPr lang="en-US" sz="2400" dirty="0" smtClean="0"/>
          </a:p>
          <a:p>
            <a:r>
              <a:rPr lang="en-US" sz="2400" dirty="0" smtClean="0"/>
              <a:t>Intervention included mobile testing round, to reach more mobile populations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1348157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9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0418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8000"/>
                </a:solidFill>
              </a:rPr>
              <a:t>TasP</a:t>
            </a:r>
            <a:r>
              <a:rPr lang="en-US" sz="3200" b="1" dirty="0" smtClean="0">
                <a:solidFill>
                  <a:srgbClr val="008000"/>
                </a:solidFill>
              </a:rPr>
              <a:t>: </a:t>
            </a:r>
            <a:r>
              <a:rPr lang="en-US" sz="3200" b="1" dirty="0">
                <a:solidFill>
                  <a:srgbClr val="008000"/>
                </a:solidFill>
              </a:rPr>
              <a:t>90-90-90 Cascade in Men vs. </a:t>
            </a:r>
            <a:r>
              <a:rPr lang="en-US" sz="3200" b="1" dirty="0" smtClean="0">
                <a:solidFill>
                  <a:srgbClr val="008000"/>
                </a:solidFill>
              </a:rPr>
              <a:t>Women, Prior to Intervention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197617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316595"/>
              </p:ext>
            </p:extLst>
          </p:nvPr>
        </p:nvGraphicFramePr>
        <p:xfrm>
          <a:off x="491989" y="1868031"/>
          <a:ext cx="8457127" cy="498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7316" y="1503791"/>
            <a:ext cx="187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Knowledge HIV+ status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42600" y="1516491"/>
            <a:ext cx="2068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ART in known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1604" y="1489985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VL&lt;400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those on ART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7463" y="1476713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VL&lt;400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all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280" y="6470376"/>
            <a:ext cx="8064306" cy="367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Iwuji</a:t>
            </a:r>
            <a:r>
              <a:rPr lang="en-US" i="1" dirty="0" smtClean="0"/>
              <a:t>, </a:t>
            </a:r>
            <a:r>
              <a:rPr lang="en-US" i="1" dirty="0" err="1" smtClean="0"/>
              <a:t>Larmarange</a:t>
            </a:r>
            <a:r>
              <a:rPr lang="en-US" i="1" dirty="0" smtClean="0"/>
              <a:t>, personal communication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2878"/>
            <a:ext cx="9144000" cy="840418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8000"/>
                </a:solidFill>
              </a:rPr>
              <a:t>TasP: </a:t>
            </a:r>
            <a:r>
              <a:rPr lang="en-US" sz="3000" b="1" dirty="0">
                <a:solidFill>
                  <a:srgbClr val="008000"/>
                </a:solidFill>
              </a:rPr>
              <a:t>90-90-90 Cascade in Men vs. </a:t>
            </a:r>
            <a:r>
              <a:rPr lang="en-US" sz="3000" b="1" dirty="0" smtClean="0">
                <a:solidFill>
                  <a:srgbClr val="008000"/>
                </a:solidFill>
              </a:rPr>
              <a:t>Women, End of Study</a:t>
            </a:r>
            <a:endParaRPr lang="en-US" sz="3000" b="1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126497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673538"/>
              </p:ext>
            </p:extLst>
          </p:nvPr>
        </p:nvGraphicFramePr>
        <p:xfrm>
          <a:off x="458273" y="1868031"/>
          <a:ext cx="8457127" cy="498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5803" y="1489985"/>
            <a:ext cx="187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Knowledge HIV+ status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2616" y="1516491"/>
            <a:ext cx="209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ART in known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1604" y="1489985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VL&lt;400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those on ART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9516" y="1476713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VL&lt;400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all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490812"/>
            <a:ext cx="8064306" cy="367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Iwuji</a:t>
            </a:r>
            <a:r>
              <a:rPr lang="en-US" i="1" dirty="0" smtClean="0"/>
              <a:t>, </a:t>
            </a:r>
            <a:r>
              <a:rPr lang="en-US" i="1" dirty="0" err="1" smtClean="0"/>
              <a:t>Larmarange</a:t>
            </a:r>
            <a:r>
              <a:rPr lang="en-US" i="1" dirty="0" smtClean="0"/>
              <a:t>, personal communication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9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0418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8000"/>
                </a:solidFill>
              </a:rPr>
              <a:t>TasP</a:t>
            </a:r>
            <a:r>
              <a:rPr lang="en-US" sz="3200" b="1" dirty="0" smtClean="0">
                <a:solidFill>
                  <a:srgbClr val="008000"/>
                </a:solidFill>
              </a:rPr>
              <a:t>: </a:t>
            </a:r>
            <a:r>
              <a:rPr lang="en-US" sz="3200" b="1" dirty="0">
                <a:solidFill>
                  <a:srgbClr val="008000"/>
                </a:solidFill>
              </a:rPr>
              <a:t>90-90-90 Cascade </a:t>
            </a:r>
            <a:r>
              <a:rPr lang="en-US" sz="3200" b="1" dirty="0" smtClean="0">
                <a:solidFill>
                  <a:srgbClr val="008000"/>
                </a:solidFill>
              </a:rPr>
              <a:t>by Age Group, Prior to Intervention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197617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28136"/>
              </p:ext>
            </p:extLst>
          </p:nvPr>
        </p:nvGraphicFramePr>
        <p:xfrm>
          <a:off x="228600" y="1847595"/>
          <a:ext cx="8915400" cy="498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7316" y="1503791"/>
            <a:ext cx="187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Knowledge HIV+ status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2276" y="1516491"/>
            <a:ext cx="207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ART in known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1604" y="1489985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VL&lt;400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those on ART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07463" y="1476713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VL&lt;400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all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280" y="6470376"/>
            <a:ext cx="8064306" cy="367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Iwuji</a:t>
            </a:r>
            <a:r>
              <a:rPr lang="en-US" i="1" dirty="0" smtClean="0"/>
              <a:t>, </a:t>
            </a:r>
            <a:r>
              <a:rPr lang="en-US" i="1" dirty="0" err="1" smtClean="0"/>
              <a:t>Larmarange</a:t>
            </a:r>
            <a:r>
              <a:rPr lang="en-US" i="1" dirty="0" smtClean="0"/>
              <a:t>, personal communication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87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" y="223838"/>
            <a:ext cx="9001760" cy="84041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</a:rPr>
              <a:t>TasP: </a:t>
            </a:r>
            <a:r>
              <a:rPr lang="en-US" sz="3200" b="1" dirty="0">
                <a:solidFill>
                  <a:srgbClr val="008000"/>
                </a:solidFill>
              </a:rPr>
              <a:t>90-90-90 Cascade </a:t>
            </a:r>
            <a:r>
              <a:rPr lang="en-US" sz="3200" b="1" dirty="0" smtClean="0">
                <a:solidFill>
                  <a:srgbClr val="008000"/>
                </a:solidFill>
              </a:rPr>
              <a:t>by Age Group, End of Study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197617"/>
            <a:ext cx="8686800" cy="4571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60912"/>
              </p:ext>
            </p:extLst>
          </p:nvPr>
        </p:nvGraphicFramePr>
        <p:xfrm>
          <a:off x="228600" y="1847595"/>
          <a:ext cx="8915400" cy="498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7072" y="1268888"/>
            <a:ext cx="187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Knowledge HIV+ status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0136" y="1299860"/>
            <a:ext cx="206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ART in known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4978" y="1268888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VL&lt;400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those on ART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6142" y="1268888"/>
            <a:ext cx="167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VL&lt;400 </a:t>
            </a:r>
            <a:r>
              <a:rPr lang="en-US" b="1" dirty="0">
                <a:solidFill>
                  <a:srgbClr val="000000"/>
                </a:solidFill>
              </a:rPr>
              <a:t>i</a:t>
            </a:r>
            <a:r>
              <a:rPr lang="en-US" b="1" dirty="0" smtClean="0">
                <a:solidFill>
                  <a:srgbClr val="000000"/>
                </a:solidFill>
              </a:rPr>
              <a:t>n all HIV+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490812"/>
            <a:ext cx="8064306" cy="367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Iwuji</a:t>
            </a:r>
            <a:r>
              <a:rPr lang="en-US" i="1" dirty="0" smtClean="0"/>
              <a:t>, </a:t>
            </a:r>
            <a:r>
              <a:rPr lang="en-US" i="1" dirty="0" err="1" smtClean="0"/>
              <a:t>Larmarange</a:t>
            </a:r>
            <a:r>
              <a:rPr lang="en-US" i="1" dirty="0" smtClean="0"/>
              <a:t>, personal communication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766B-5DDF-C342-9746-4C216C41BA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5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8361</TotalTime>
  <Words>1774</Words>
  <Application>Microsoft Office PowerPoint</Application>
  <PresentationFormat>On-screen Show (4:3)</PresentationFormat>
  <Paragraphs>301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Mangal</vt:lpstr>
      <vt:lpstr>Office Theme</vt:lpstr>
      <vt:lpstr>Where are the coverage gaps? Data from the four UTT trials </vt:lpstr>
      <vt:lpstr>PowerPoint Presentation</vt:lpstr>
      <vt:lpstr>PowerPoint Presentation</vt:lpstr>
      <vt:lpstr>Outreach or Services Aimed at Specific Populations, by Trial</vt:lpstr>
      <vt:lpstr>TasP (South Africa): Intervention Components Aimed at Reaching Specific Populations</vt:lpstr>
      <vt:lpstr>TasP: 90-90-90 Cascade in Men vs. Women, Prior to Intervention</vt:lpstr>
      <vt:lpstr>TasP: 90-90-90 Cascade in Men vs. Women, End of Study</vt:lpstr>
      <vt:lpstr>TasP: 90-90-90 Cascade by Age Group, Prior to Intervention</vt:lpstr>
      <vt:lpstr>TasP: 90-90-90 Cascade by Age Group, End of Study</vt:lpstr>
      <vt:lpstr>TasP: Other Predictors of Lower Cascade Coverage by End of Study Interventions</vt:lpstr>
      <vt:lpstr>SEARCH (Kenya and Uganda): Intervention Components Aimed at Reaching Specific Populations</vt:lpstr>
      <vt:lpstr>SEARCH: 90-90-90 Cascade in Men vs. Women at Pre-Intervention Baseline</vt:lpstr>
      <vt:lpstr>SEARCH: 90-90-90 Cascade in Men vs. Women at 2 Years Post-Intervention</vt:lpstr>
      <vt:lpstr>SEARCH: 90-90-90 Cascade by Age Group at Pre-Intervention Baseline</vt:lpstr>
      <vt:lpstr>SEARCH: 90-90-90 Cascade by Age Group at 2 Years Post-Intervention</vt:lpstr>
      <vt:lpstr>SEARCH: Other Predictors of Lower Cascade Coverage After 2 Years of Intervention </vt:lpstr>
      <vt:lpstr>PopART (South Africa and Zambia): Intervention Components Aimed at Reaching Specific Populations </vt:lpstr>
      <vt:lpstr>PopART: 90-90-90 Cascade in Men vs. Women at Baseline (pre-Round 1) (in four Arm A Communities in Zambia)</vt:lpstr>
      <vt:lpstr>PopART: 90-90-90 Cascade in Men vs. Women at End of Round 2  (in four Arm A Communities in Zambia)</vt:lpstr>
      <vt:lpstr>PopART: 90-90-90 Cascade by Age at Baseline (pre-Round 1) (in four Arm A Communities in Zambia)</vt:lpstr>
      <vt:lpstr>PopART: 90-90-90 Cascade by Age at End of Round 2  (in four Arm A Communities in Zambia)</vt:lpstr>
      <vt:lpstr>BCPP / Ya Tsie (Botswana): Intervention Components Aimed at Reaching Specific Populations</vt:lpstr>
      <vt:lpstr>BCPP: 90-90-90 Cascade by Age Group and Sex, Pre-Intervention (in Intervention Arm)</vt:lpstr>
      <vt:lpstr>BCPP: 90-90-90 Cascade by Age Group and Sex, at End of Study (in Intervention Arm)</vt:lpstr>
      <vt:lpstr>BCPP: Other Predictors of Lower Cascade Coverage</vt:lpstr>
      <vt:lpstr>Conclusions</vt:lpstr>
      <vt:lpstr>Thanks and Acknowledgements</vt:lpstr>
    </vt:vector>
  </TitlesOfParts>
  <Company>Harvard School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Shahin Lockman</dc:creator>
  <cp:lastModifiedBy>Saal</cp:lastModifiedBy>
  <cp:revision>227</cp:revision>
  <dcterms:created xsi:type="dcterms:W3CDTF">2018-06-11T15:51:38Z</dcterms:created>
  <dcterms:modified xsi:type="dcterms:W3CDTF">2018-07-23T16:22:08Z</dcterms:modified>
</cp:coreProperties>
</file>